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280" r:id="rId12"/>
    <p:sldId id="323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7" r:id="rId25"/>
    <p:sldId id="336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7" r:id="rId35"/>
    <p:sldId id="346" r:id="rId36"/>
    <p:sldId id="311" r:id="rId37"/>
    <p:sldId id="307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4660"/>
  </p:normalViewPr>
  <p:slideViewPr>
    <p:cSldViewPr snapToGrid="0">
      <p:cViewPr varScale="1">
        <p:scale>
          <a:sx n="45" d="100"/>
          <a:sy n="45" d="100"/>
        </p:scale>
        <p:origin x="58" y="9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F5B9C1-6FF2-4E49-AB0C-45E37859B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B880CB-075B-4D70-8EEB-A220B8ED4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6BF937-7865-4B36-921B-610097A8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D329-1845-467E-B35A-019510A03DF9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01ACB6-EFEF-475B-BC73-E40B710C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C135D0-B3F0-46AE-B0BF-209EA0B2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14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10889-A5CB-44D0-970D-EBDABBF1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79F362A-D1F2-4ACE-9DE1-18AC342BD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98A321-7FA9-4ED5-9EB1-C00D0EA24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EE09A8-9CCA-442B-A526-53A42A08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56E0-66DC-4184-B1AC-0F4EDC5917DD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B2AEAD-4CF7-47ED-8F6A-D72591A4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037086-FA39-471F-8BCD-ECAC475B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12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B0DCC-C3B1-4F04-AC08-9B0D56B3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8EE541A-AE93-4A3A-931A-321E06213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7C31E3-E000-4572-8A4A-BC0FBC24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BB21-24CA-44A5-A06A-F57CDF8809B6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05F866-E540-43A1-8E04-B4540004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2DBAE-416E-4B14-AE21-440B60C5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09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7ACE99B-1BD1-4ED6-89BE-408A68340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2E8F63E-2203-4425-B499-1A6DA1ED0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43481B-1B74-44E8-BE04-B35556A2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BF81-A5D4-481E-9713-92ACCEA61ABD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A5E51B-8D7B-4829-8204-E83C25AB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D72D36-C36B-4F45-AAC1-B2DC28C6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59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A44D03-9AF8-4A55-9BD0-4DBE4B3A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9D1271-55E0-47A1-A8F1-C224D8FBA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1D4464-59DC-4B4F-8C82-9E7F248D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C7-80DA-4D96-AEEE-BB55B85035ED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03397C-FBF1-4DB0-879F-03411845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D9343C-E60F-48D6-862A-96F6200F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16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7EDD0D-0754-48CD-8722-2AC33B83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B37962-324A-4F1F-B7E7-61A51D862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A41033-A8CF-4AB5-90AA-C54651A1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4991-0DE0-4862-B734-87FB55E856FF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A9F7D4-54B0-4004-8A56-F92C6581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F618CF-3C59-4F65-B6B1-DAC3E306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02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478D71-9DD5-4311-BA73-93020E8A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6E8B09-7AD4-4103-8809-08A66DBE5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0AFB49-D202-425D-BE8B-C3FA9F6AA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B4CE85-6D8D-4BB1-971C-D354BF8F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4093-08D8-4C73-8CF1-B731744BA335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C41D07-495E-4137-927A-000D588B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308552-246E-4983-9977-F7B13D31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50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171E32-522F-41BB-833B-545F70D3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68BA206-4D58-4D9B-9948-EA60AE6A7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54F336-173D-4B8E-9601-FB1E37DF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7747CB8-EE29-428E-8F1F-ACD5A4350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5299DD1-8901-456C-9007-13C624659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C0A924E-6895-4C43-8EAE-BEA4DCE9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33D5-CD84-4DA7-ABF2-48497E511A43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59FA1F0-753A-4F7B-8348-73A44B31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60B2F48-B08B-4155-BE96-A925B7FF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15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BCBA06-5024-44F1-9C61-50500545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5007553-4C87-468D-9F2D-FB603279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298-CA79-4D77-A303-C779A456813C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9AE54FA-3674-4746-BF82-EC7EBD91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3DC853-FD31-4E8D-B420-7A33B879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43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E79E07A-94A6-483A-8849-8E6DE692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F0E2-9CA8-4CBD-9694-6A7BBF5349C5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CD9BE1B-817F-40D8-90C8-F91D32CF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AF10F4-65E3-4CFA-A184-E3768681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4E9EB06-1BB6-4F2E-8626-387F4AC6E755}"/>
              </a:ext>
            </a:extLst>
          </p:cNvPr>
          <p:cNvSpPr/>
          <p:nvPr userDrawn="1"/>
        </p:nvSpPr>
        <p:spPr>
          <a:xfrm>
            <a:off x="172720" y="6410960"/>
            <a:ext cx="12019280" cy="284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21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E79E07A-94A6-483A-8849-8E6DE692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9A9-6C0C-4C7E-B376-E9AC4DCBD020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CD9BE1B-817F-40D8-90C8-F91D32CF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AF10F4-65E3-4CFA-A184-E3768681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338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0F596F-BEC0-4D71-9113-57C383FD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9061D6-B6C2-4D4E-8AB4-9F136FED4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8FE8EA-4580-4B75-A339-AF7C68F66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A7BF5E-A4D8-4810-8B67-EEEFDD71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AF8-E0EA-4F89-9D4F-A0B46CA5D0EA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0C3C6B-DEFF-4516-B444-489DBE7C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8592AB-03CB-4ED9-97EA-3D751979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59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C2A3F89-EDBA-451E-A4FC-BA419B5B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560B53-86D9-4B99-B984-9F66917ED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8E5F9A-464D-4909-8E4F-684A1F5A6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E8AE-564E-4EED-9022-7B6CB791ADCE}" type="datetime1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C7EE71-2568-4BC3-BE32-43343DE69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1DF1FC-575E-4EA7-B81C-814C78880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8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109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178C71-EBB6-426E-B226-10A189FBC989}"/>
              </a:ext>
            </a:extLst>
          </p:cNvPr>
          <p:cNvSpPr txBox="1"/>
          <p:nvPr/>
        </p:nvSpPr>
        <p:spPr>
          <a:xfrm>
            <a:off x="0" y="6308079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prstClr val="white"/>
                </a:solidFill>
                <a:latin typeface="Arial"/>
                <a:ea typeface="나눔스퀘어"/>
              </a:rPr>
              <a:t>Presenter: Janu Kim (20190158)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A22A71-41D0-496C-964C-0175C6758C97}"/>
              </a:ext>
            </a:extLst>
          </p:cNvPr>
          <p:cNvSpPr txBox="1"/>
          <p:nvPr/>
        </p:nvSpPr>
        <p:spPr>
          <a:xfrm>
            <a:off x="1484257" y="1920300"/>
            <a:ext cx="9223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ko-KR" sz="4800" b="1" dirty="0"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Towards Learning-based </a:t>
            </a:r>
            <a:br>
              <a:rPr lang="en-US" altLang="ko-KR" sz="4800" b="1" dirty="0"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sz="4800" b="1" dirty="0">
                <a:solidFill>
                  <a:prstClr val="whit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Inverse Subsurface Scattering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70B878F-DB9C-42AC-AAF6-852B28DD54D3}"/>
              </a:ext>
            </a:extLst>
          </p:cNvPr>
          <p:cNvSpPr/>
          <p:nvPr/>
        </p:nvSpPr>
        <p:spPr>
          <a:xfrm>
            <a:off x="386080" y="355600"/>
            <a:ext cx="1280160" cy="12801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039A0C-8C18-4A6B-B0A1-E05B542D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91F09-961A-4E5C-B831-2A9A61A51758}"/>
              </a:ext>
            </a:extLst>
          </p:cNvPr>
          <p:cNvSpPr txBox="1"/>
          <p:nvPr/>
        </p:nvSpPr>
        <p:spPr>
          <a:xfrm>
            <a:off x="2001349" y="3489960"/>
            <a:ext cx="8189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2400" dirty="0" err="1">
                <a:solidFill>
                  <a:prstClr val="white"/>
                </a:solidFill>
              </a:rPr>
              <a:t>Chengqian</a:t>
            </a:r>
            <a:r>
              <a:rPr lang="en-US" altLang="ko-KR" sz="2400" dirty="0">
                <a:solidFill>
                  <a:prstClr val="white"/>
                </a:solidFill>
              </a:rPr>
              <a:t> Che, </a:t>
            </a:r>
            <a:r>
              <a:rPr lang="en-US" altLang="ko-KR" sz="2400" dirty="0" err="1">
                <a:solidFill>
                  <a:prstClr val="white"/>
                </a:solidFill>
              </a:rPr>
              <a:t>Fujun</a:t>
            </a:r>
            <a:r>
              <a:rPr lang="en-US" altLang="ko-KR" sz="2400" dirty="0">
                <a:solidFill>
                  <a:prstClr val="white"/>
                </a:solidFill>
              </a:rPr>
              <a:t> Luan, Shuang Zhao, Kavita </a:t>
            </a:r>
            <a:r>
              <a:rPr lang="en-US" altLang="ko-KR" sz="2400" dirty="0" err="1">
                <a:solidFill>
                  <a:prstClr val="white"/>
                </a:solidFill>
              </a:rPr>
              <a:t>Bala</a:t>
            </a:r>
            <a:r>
              <a:rPr lang="en-US" altLang="ko-KR" sz="2400" dirty="0">
                <a:solidFill>
                  <a:prstClr val="white"/>
                </a:solidFill>
              </a:rPr>
              <a:t> and </a:t>
            </a:r>
            <a:r>
              <a:rPr lang="en-US" altLang="ko-KR" sz="2400" dirty="0" err="1">
                <a:solidFill>
                  <a:prstClr val="white"/>
                </a:solidFill>
              </a:rPr>
              <a:t>Ioannis</a:t>
            </a:r>
            <a:r>
              <a:rPr lang="en-US" altLang="ko-KR" sz="2400" dirty="0">
                <a:solidFill>
                  <a:prstClr val="white"/>
                </a:solidFill>
              </a:rPr>
              <a:t> </a:t>
            </a:r>
            <a:r>
              <a:rPr lang="en-US" altLang="ko-KR" sz="2400" dirty="0" err="1">
                <a:solidFill>
                  <a:prstClr val="white"/>
                </a:solidFill>
              </a:rPr>
              <a:t>Gkioulekas</a:t>
            </a:r>
            <a:endParaRPr lang="en-US" altLang="ko-KR" sz="2400" dirty="0">
              <a:solidFill>
                <a:prstClr val="white"/>
              </a:solidFill>
            </a:endParaRPr>
          </a:p>
          <a:p>
            <a:pPr lvl="0">
              <a:defRPr/>
            </a:pPr>
            <a:endParaRPr lang="en-US" altLang="ko-KR" sz="2400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en-US" altLang="ko-KR" sz="2400" dirty="0">
                <a:solidFill>
                  <a:prstClr val="white"/>
                </a:solidFill>
              </a:rPr>
              <a:t>ICCP 2020</a:t>
            </a:r>
          </a:p>
        </p:txBody>
      </p:sp>
    </p:spTree>
    <p:extLst>
      <p:ext uri="{BB962C8B-B14F-4D97-AF65-F5344CB8AC3E}">
        <p14:creationId xmlns:p14="http://schemas.microsoft.com/office/powerpoint/2010/main" val="178911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A22A71-41D0-496C-964C-0175C6758C97}"/>
              </a:ext>
            </a:extLst>
          </p:cNvPr>
          <p:cNvSpPr txBox="1"/>
          <p:nvPr/>
        </p:nvSpPr>
        <p:spPr>
          <a:xfrm>
            <a:off x="1484257" y="1920300"/>
            <a:ext cx="9223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Towards </a:t>
            </a:r>
            <a:r>
              <a:rPr kumimoji="0" lang="en-US" altLang="ko-KR" sz="480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Learning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-based </a:t>
            </a:r>
            <a:b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</a:br>
            <a:r>
              <a:rPr kumimoji="0" lang="en-US" altLang="ko-KR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Inverse </a:t>
            </a:r>
            <a:r>
              <a:rPr kumimoji="0" lang="en-US" altLang="ko-KR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Subsurface Scattering</a:t>
            </a:r>
            <a:endParaRPr kumimoji="0" lang="ko-KR" altLang="en-US" sz="4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70B878F-DB9C-42AC-AAF6-852B28DD54D3}"/>
              </a:ext>
            </a:extLst>
          </p:cNvPr>
          <p:cNvSpPr/>
          <p:nvPr/>
        </p:nvSpPr>
        <p:spPr>
          <a:xfrm>
            <a:off x="386080" y="355600"/>
            <a:ext cx="1280160" cy="12801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039A0C-8C18-4A6B-B0A1-E05B542D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70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9967D65-E830-493F-9D2A-BA47294DF3C8}"/>
              </a:ext>
            </a:extLst>
          </p:cNvPr>
          <p:cNvSpPr/>
          <p:nvPr/>
        </p:nvSpPr>
        <p:spPr>
          <a:xfrm>
            <a:off x="11930744" y="0"/>
            <a:ext cx="261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40B3F64-DCEA-48CE-A438-6DC0462E16DD}"/>
              </a:ext>
            </a:extLst>
          </p:cNvPr>
          <p:cNvSpPr/>
          <p:nvPr/>
        </p:nvSpPr>
        <p:spPr>
          <a:xfrm>
            <a:off x="1082966" y="804610"/>
            <a:ext cx="392097" cy="417752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670B0-6CD4-447D-8E59-968951E3F521}"/>
              </a:ext>
            </a:extLst>
          </p:cNvPr>
          <p:cNvSpPr txBox="1"/>
          <p:nvPr/>
        </p:nvSpPr>
        <p:spPr>
          <a:xfrm flipH="1">
            <a:off x="1701270" y="690320"/>
            <a:ext cx="317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64467-7DB3-4E18-9C95-D9A65B2E35BB}"/>
              </a:ext>
            </a:extLst>
          </p:cNvPr>
          <p:cNvSpPr txBox="1"/>
          <p:nvPr/>
        </p:nvSpPr>
        <p:spPr>
          <a:xfrm>
            <a:off x="1799423" y="1684570"/>
            <a:ext cx="653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Backgrounds: Analysis by Synthesis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E4DEFE-BC42-48FF-848C-EF9A07A773CF}"/>
              </a:ext>
            </a:extLst>
          </p:cNvPr>
          <p:cNvSpPr txBox="1"/>
          <p:nvPr/>
        </p:nvSpPr>
        <p:spPr>
          <a:xfrm>
            <a:off x="1799423" y="2675190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Motivation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F6BE83-40A0-4FE8-B41C-0839AA18DB54}"/>
              </a:ext>
            </a:extLst>
          </p:cNvPr>
          <p:cNvSpPr txBox="1"/>
          <p:nvPr/>
        </p:nvSpPr>
        <p:spPr>
          <a:xfrm>
            <a:off x="1799423" y="3665810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Methods</a:t>
            </a:r>
          </a:p>
        </p:txBody>
      </p: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5D46D96B-44D1-489E-B255-203957EC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86C20-3F71-4068-A58B-2227CECFAF4E}"/>
              </a:ext>
            </a:extLst>
          </p:cNvPr>
          <p:cNvSpPr txBox="1"/>
          <p:nvPr/>
        </p:nvSpPr>
        <p:spPr>
          <a:xfrm>
            <a:off x="1799423" y="465643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Experiments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CF8334-FA59-476E-8E02-FB6AD3EFD66E}"/>
              </a:ext>
            </a:extLst>
          </p:cNvPr>
          <p:cNvSpPr txBox="1"/>
          <p:nvPr/>
        </p:nvSpPr>
        <p:spPr>
          <a:xfrm>
            <a:off x="1799423" y="5647050"/>
            <a:ext cx="2158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Takeaways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3159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Backgrounds: Analysis by Synthesis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6DEE26-6CA7-411D-BEB7-7A360DB3DDDA}"/>
                  </a:ext>
                </a:extLst>
              </p:cNvPr>
              <p:cNvSpPr txBox="1"/>
              <p:nvPr/>
            </p:nvSpPr>
            <p:spPr>
              <a:xfrm>
                <a:off x="363806" y="1295024"/>
                <a:ext cx="1163202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2800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Core</a:t>
                </a:r>
                <a:r>
                  <a:rPr lang="ko-KR" altLang="en-US" sz="2800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 </a:t>
                </a:r>
                <a:r>
                  <a:rPr lang="en-US" altLang="ko-KR" sz="2800" b="1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methodology</a:t>
                </a:r>
                <a:r>
                  <a:rPr lang="en-US" altLang="ko-KR" sz="2800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 for recovering </a:t>
                </a:r>
                <a:r>
                  <a:rPr lang="en-US" altLang="ko-KR" sz="2800" b="1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parameter from image</a:t>
                </a:r>
              </a:p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나눔스퀘어"/>
                  <a:cs typeface="+mn-cs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altLang="ko-KR" sz="2800" b="1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Find parameters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acc>
                  </m:oMath>
                </a14:m>
                <a:r>
                  <a:rPr lang="en-US" altLang="ko-KR" sz="2800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 that make the </a:t>
                </a:r>
                <a:r>
                  <a:rPr lang="en-US" altLang="ko-KR" sz="2800" b="1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reconstructed image</a:t>
                </a:r>
                <a:r>
                  <a:rPr lang="en-US" altLang="ko-KR" sz="2800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 </a:t>
                </a:r>
                <a:r>
                  <a:rPr lang="en-US" altLang="ko-KR" sz="2800" b="1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similar</a:t>
                </a:r>
                <a:r>
                  <a:rPr lang="en-US" altLang="ko-KR" sz="2800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 to </a:t>
                </a:r>
                <a:r>
                  <a:rPr lang="en-US" altLang="ko-KR" sz="2800" b="1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input image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나눔스퀘어"/>
                  <a:cs typeface="+mn-cs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나눔스퀘어"/>
                    <a:cs typeface="+mn-cs"/>
                  </a:rPr>
                  <a:t>It needs differentiable renderer</a:t>
                </a:r>
                <a:r>
                  <a:rPr lang="en-US" altLang="ko-KR" sz="2800" dirty="0">
                    <a:solidFill>
                      <a:prstClr val="black"/>
                    </a:solidFill>
                    <a:latin typeface="Arial"/>
                    <a:ea typeface="나눔스퀘어"/>
                  </a:rPr>
                  <a:t> to optimize.</a:t>
                </a: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나눔스퀘어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6DEE26-6CA7-411D-BEB7-7A360DB3D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06" y="1295024"/>
                <a:ext cx="11632028" cy="2677656"/>
              </a:xfrm>
              <a:prstGeom prst="rect">
                <a:avLst/>
              </a:prstGeom>
              <a:blipFill>
                <a:blip r:embed="rId2"/>
                <a:stretch>
                  <a:fillRect l="-943" t="-2273" b="-52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46BD9A24-91D1-4F6F-9481-9437EA91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889" y="3913156"/>
            <a:ext cx="5626221" cy="9264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6CB9EC6-154C-4860-B108-5411ED895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7" t="23906" r="79869" b="45349"/>
          <a:stretch/>
        </p:blipFill>
        <p:spPr>
          <a:xfrm>
            <a:off x="5566430" y="4748133"/>
            <a:ext cx="1590731" cy="197334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9BF225C-F2F3-4156-BEC8-2D689E599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83" t="66881" r="38776" b="4699"/>
          <a:stretch/>
        </p:blipFill>
        <p:spPr>
          <a:xfrm>
            <a:off x="7313591" y="4780739"/>
            <a:ext cx="2047932" cy="1949366"/>
          </a:xfrm>
          <a:prstGeom prst="rect">
            <a:avLst/>
          </a:prstGeom>
        </p:spPr>
      </p:pic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56124B3F-4B21-4C00-9CB0-D1FF7E1B751B}"/>
              </a:ext>
            </a:extLst>
          </p:cNvPr>
          <p:cNvSpPr/>
          <p:nvPr/>
        </p:nvSpPr>
        <p:spPr>
          <a:xfrm>
            <a:off x="6331349" y="4599933"/>
            <a:ext cx="390617" cy="4793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A8B45E21-6B9E-498A-858B-7DB3EEC35D45}"/>
              </a:ext>
            </a:extLst>
          </p:cNvPr>
          <p:cNvSpPr/>
          <p:nvPr/>
        </p:nvSpPr>
        <p:spPr>
          <a:xfrm>
            <a:off x="7382545" y="4599933"/>
            <a:ext cx="390617" cy="4793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B2F2E03-A7A7-49EB-9FF7-065BA75C883A}"/>
              </a:ext>
            </a:extLst>
          </p:cNvPr>
          <p:cNvCxnSpPr/>
          <p:nvPr/>
        </p:nvCxnSpPr>
        <p:spPr>
          <a:xfrm>
            <a:off x="6251449" y="4599933"/>
            <a:ext cx="5504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A3F6098-013F-43ED-A534-EB285CDD1222}"/>
              </a:ext>
            </a:extLst>
          </p:cNvPr>
          <p:cNvCxnSpPr>
            <a:cxnSpLocks/>
          </p:cNvCxnSpPr>
          <p:nvPr/>
        </p:nvCxnSpPr>
        <p:spPr>
          <a:xfrm>
            <a:off x="7107337" y="4599933"/>
            <a:ext cx="102455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837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Backgrounds: Analysis by Synthesis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868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prstClr val="black"/>
                </a:solidFill>
              </a:rPr>
              <a:t>🙂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Broad </a:t>
            </a:r>
            <a:r>
              <a:rPr lang="en-US" altLang="ko-KR" sz="2800" b="1" dirty="0">
                <a:solidFill>
                  <a:prstClr val="black"/>
                </a:solidFill>
              </a:rPr>
              <a:t>applicability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Able to deal with </a:t>
            </a:r>
            <a:r>
              <a:rPr lang="en-US" altLang="ko-KR" sz="2800" b="1" dirty="0">
                <a:solidFill>
                  <a:prstClr val="black"/>
                </a:solidFill>
              </a:rPr>
              <a:t>translucent</a:t>
            </a:r>
            <a:r>
              <a:rPr lang="en-US" altLang="ko-KR" sz="2800" dirty="0">
                <a:solidFill>
                  <a:prstClr val="black"/>
                </a:solidFill>
              </a:rPr>
              <a:t>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Physics-aware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☹️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</a:rPr>
              <a:t>Computationally expensive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Susceptible to local minima (</a:t>
            </a:r>
            <a:r>
              <a:rPr lang="en-US" altLang="ko-KR" sz="2800" b="1" dirty="0">
                <a:solidFill>
                  <a:prstClr val="black"/>
                </a:solidFill>
              </a:rPr>
              <a:t>similarity relation</a:t>
            </a:r>
            <a:r>
              <a:rPr lang="en-US" altLang="ko-KR" sz="2800" dirty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</a:rPr>
              <a:t>Require information such as shape and lighting</a:t>
            </a:r>
          </a:p>
        </p:txBody>
      </p:sp>
    </p:spTree>
    <p:extLst>
      <p:ext uri="{BB962C8B-B14F-4D97-AF65-F5344CB8AC3E}">
        <p14:creationId xmlns:p14="http://schemas.microsoft.com/office/powerpoint/2010/main" val="1033674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Motivation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Cons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of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analysis by synthesis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Expensive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, susceptible to local minima,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requiring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 shape and lighting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information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 and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optimized for</a:t>
            </a:r>
            <a:r>
              <a:rPr lang="ko-KR" altLang="en-US" sz="2800" b="1" dirty="0">
                <a:solidFill>
                  <a:prstClr val="black"/>
                </a:solidFill>
                <a:latin typeface="Arial"/>
                <a:ea typeface="나눔스퀘어"/>
              </a:rPr>
              <a:t>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every image</a:t>
            </a:r>
            <a:endParaRPr lang="en-US" altLang="ko-KR" sz="28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8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“How about using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Deep Learning 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to this inverse scattering problem?”</a:t>
            </a:r>
          </a:p>
          <a:p>
            <a:pPr lvl="0"/>
            <a:r>
              <a:rPr lang="en-US" altLang="ko-KR" sz="2800" dirty="0"/>
              <a:t>	Computational </a:t>
            </a:r>
            <a:r>
              <a:rPr lang="en-US" altLang="ko-KR" sz="2800" b="1" dirty="0"/>
              <a:t>efficiency</a:t>
            </a:r>
            <a:r>
              <a:rPr lang="en-US" altLang="ko-KR" sz="2800" dirty="0"/>
              <a:t> of </a:t>
            </a:r>
            <a:r>
              <a:rPr lang="en-US" altLang="ko-KR" sz="2800" b="1" dirty="0"/>
              <a:t>learning-based</a:t>
            </a:r>
            <a:r>
              <a:rPr lang="en-US" altLang="ko-KR" sz="2800" dirty="0"/>
              <a:t> approaches</a:t>
            </a:r>
          </a:p>
          <a:p>
            <a:pPr lvl="0"/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					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     +</a:t>
            </a:r>
          </a:p>
          <a:p>
            <a:pPr lvl="0"/>
            <a:r>
              <a:rPr lang="en-US" altLang="ko-KR" sz="2800" dirty="0"/>
              <a:t>	The </a:t>
            </a:r>
            <a:r>
              <a:rPr lang="en-US" altLang="ko-KR" sz="2800" b="1" dirty="0"/>
              <a:t>applicability</a:t>
            </a:r>
            <a:r>
              <a:rPr lang="en-US" altLang="ko-KR" sz="2800" dirty="0"/>
              <a:t> of </a:t>
            </a:r>
            <a:r>
              <a:rPr lang="en-US" altLang="ko-KR" sz="2800" b="1" dirty="0"/>
              <a:t>analysis by synthesis </a:t>
            </a:r>
            <a:r>
              <a:rPr lang="en-US" altLang="ko-KR" sz="2800" dirty="0"/>
              <a:t>approaches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New Architecture 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=&gt;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Inverse Transport Network(ITN)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54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Overview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</a:rPr>
              <a:t>Goal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Given </a:t>
            </a:r>
            <a:r>
              <a:rPr lang="en-US" altLang="ko-KR" sz="2800" b="1" dirty="0">
                <a:solidFill>
                  <a:prstClr val="black"/>
                </a:solidFill>
              </a:rPr>
              <a:t>images</a:t>
            </a:r>
            <a:r>
              <a:rPr lang="en-US" altLang="ko-KR" sz="2800" dirty="0">
                <a:solidFill>
                  <a:prstClr val="black"/>
                </a:solidFill>
              </a:rPr>
              <a:t> of </a:t>
            </a:r>
            <a:r>
              <a:rPr lang="en-US" altLang="ko-KR" sz="2800" b="1" dirty="0">
                <a:solidFill>
                  <a:prstClr val="black"/>
                </a:solidFill>
              </a:rPr>
              <a:t>translucent</a:t>
            </a:r>
            <a:r>
              <a:rPr lang="en-US" altLang="ko-KR" sz="2800" dirty="0">
                <a:solidFill>
                  <a:prstClr val="black"/>
                </a:solidFill>
              </a:rPr>
              <a:t> object, use </a:t>
            </a:r>
            <a:r>
              <a:rPr lang="en-US" altLang="ko-KR" sz="2800" b="1" dirty="0">
                <a:solidFill>
                  <a:prstClr val="black"/>
                </a:solidFill>
              </a:rPr>
              <a:t>learning</a:t>
            </a:r>
            <a:r>
              <a:rPr lang="en-US" altLang="ko-KR" sz="2800" dirty="0">
                <a:solidFill>
                  <a:prstClr val="black"/>
                </a:solidFill>
              </a:rPr>
              <a:t> to infer the optical </a:t>
            </a:r>
            <a:r>
              <a:rPr lang="en-US" altLang="ko-KR" sz="2800" b="1" dirty="0">
                <a:solidFill>
                  <a:prstClr val="black"/>
                </a:solidFill>
              </a:rPr>
              <a:t>parameters</a:t>
            </a:r>
            <a:r>
              <a:rPr lang="en-US" altLang="ko-KR" sz="2800" dirty="0">
                <a:solidFill>
                  <a:prstClr val="black"/>
                </a:solidFill>
              </a:rPr>
              <a:t> of </a:t>
            </a:r>
            <a:r>
              <a:rPr lang="en-US" altLang="ko-KR" sz="2800" b="1" dirty="0">
                <a:solidFill>
                  <a:prstClr val="black"/>
                </a:solidFill>
              </a:rPr>
              <a:t>unseen scene</a:t>
            </a:r>
            <a:r>
              <a:rPr lang="en-US" altLang="ko-KR" sz="2800" dirty="0">
                <a:solidFill>
                  <a:prstClr val="black"/>
                </a:solidFill>
              </a:rPr>
              <a:t>(with unknown shape and lighting) in </a:t>
            </a:r>
            <a:r>
              <a:rPr lang="en-US" altLang="ko-KR" sz="2800" b="1" dirty="0">
                <a:solidFill>
                  <a:prstClr val="black"/>
                </a:solidFill>
              </a:rPr>
              <a:t>physics-aware and efficient </a:t>
            </a:r>
            <a:r>
              <a:rPr lang="en-US" altLang="ko-KR" sz="2800" dirty="0">
                <a:solidFill>
                  <a:prstClr val="black"/>
                </a:solidFill>
              </a:rPr>
              <a:t>way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b="1" dirty="0"/>
              <a:t>Inverse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Transport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Network(ITN)</a:t>
            </a:r>
            <a:r>
              <a:rPr lang="en-US" altLang="ko-KR" sz="2800" dirty="0"/>
              <a:t> </a:t>
            </a:r>
          </a:p>
          <a:p>
            <a:r>
              <a:rPr lang="en-US" altLang="ko-KR" sz="2800" dirty="0"/>
              <a:t>	with physically-accurate differentiable Monte Carlo renderer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517C422-7E4F-4D59-80E9-BB9C62B64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" b="10072"/>
          <a:stretch/>
        </p:blipFill>
        <p:spPr>
          <a:xfrm>
            <a:off x="1782467" y="3916002"/>
            <a:ext cx="8165763" cy="24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25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AE40350E-09AB-43F9-A15D-3067D7C6C05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426720" y="3465512"/>
            <a:chExt cx="5669280" cy="300132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B253996-9806-40AB-89EA-69B28BD22D4E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64ECFB-1EF9-4779-8242-1790A92FF205}"/>
                </a:ext>
              </a:extLst>
            </p:cNvPr>
            <p:cNvSpPr txBox="1"/>
            <p:nvPr/>
          </p:nvSpPr>
          <p:spPr>
            <a:xfrm>
              <a:off x="2462964" y="4464925"/>
              <a:ext cx="1596788" cy="444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+mn-cs"/>
                </a:rPr>
                <a:t>Methods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endParaRPr>
            </a:p>
          </p:txBody>
        </p:sp>
      </p:grp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5E83481-EE58-4322-AE33-A2A0440D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5DDAA-0BE7-4B35-B1DF-D8BAC8E0251D}"/>
              </a:ext>
            </a:extLst>
          </p:cNvPr>
          <p:cNvSpPr txBox="1"/>
          <p:nvPr/>
        </p:nvSpPr>
        <p:spPr>
          <a:xfrm>
            <a:off x="2521258" y="3558689"/>
            <a:ext cx="8055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</a:rPr>
              <a:t>Inverse</a:t>
            </a:r>
            <a:r>
              <a:rPr lang="ko-KR" altLang="en-US" sz="2400" dirty="0">
                <a:solidFill>
                  <a:prstClr val="white"/>
                </a:solidFill>
              </a:rPr>
              <a:t> </a:t>
            </a:r>
            <a:r>
              <a:rPr lang="en-US" altLang="ko-KR" sz="2400" dirty="0">
                <a:solidFill>
                  <a:prstClr val="white"/>
                </a:solidFill>
              </a:rPr>
              <a:t>Transport</a:t>
            </a:r>
            <a:r>
              <a:rPr lang="ko-KR" altLang="en-US" sz="2400" dirty="0">
                <a:solidFill>
                  <a:prstClr val="white"/>
                </a:solidFill>
              </a:rPr>
              <a:t> </a:t>
            </a:r>
            <a:r>
              <a:rPr lang="en-US" altLang="ko-KR" sz="2400" dirty="0">
                <a:solidFill>
                  <a:prstClr val="white"/>
                </a:solidFill>
              </a:rPr>
              <a:t>Network (ITN)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</a:rPr>
              <a:t>Similarity Relation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</a:rPr>
              <a:t>Similarity-aware Parameterization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</a:rPr>
              <a:t>Weight Map</a:t>
            </a:r>
          </a:p>
        </p:txBody>
      </p:sp>
    </p:spTree>
    <p:extLst>
      <p:ext uri="{BB962C8B-B14F-4D97-AF65-F5344CB8AC3E}">
        <p14:creationId xmlns:p14="http://schemas.microsoft.com/office/powerpoint/2010/main" val="218009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Methods: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Inverse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Transport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Network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(ITN)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728E3FC-872F-4152-AFCD-81F47B2B1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" b="10650"/>
          <a:stretch/>
        </p:blipFill>
        <p:spPr>
          <a:xfrm>
            <a:off x="884800" y="1052634"/>
            <a:ext cx="10590040" cy="5303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BEF56-0C35-4B42-A832-A007AA33B775}"/>
              </a:ext>
            </a:extLst>
          </p:cNvPr>
          <p:cNvSpPr txBox="1"/>
          <p:nvPr/>
        </p:nvSpPr>
        <p:spPr>
          <a:xfrm>
            <a:off x="7554897" y="416505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Renderer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81C9E3C-FD52-4686-8A3D-13F7CAD10C59}"/>
              </a:ext>
            </a:extLst>
          </p:cNvPr>
          <p:cNvSpPr/>
          <p:nvPr/>
        </p:nvSpPr>
        <p:spPr>
          <a:xfrm>
            <a:off x="1184425" y="1766165"/>
            <a:ext cx="5917712" cy="2646037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FFFF"/>
              </a:solidFill>
              <a:highlight>
                <a:srgbClr val="00FFFF"/>
              </a:highlight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F56A2C2-FE07-43A5-8374-723E8A57FA2E}"/>
              </a:ext>
            </a:extLst>
          </p:cNvPr>
          <p:cNvSpPr/>
          <p:nvPr/>
        </p:nvSpPr>
        <p:spPr>
          <a:xfrm>
            <a:off x="1033504" y="1615736"/>
            <a:ext cx="10124991" cy="292075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13259-0FB9-4114-BE6B-DEFAC2CD89AA}"/>
              </a:ext>
            </a:extLst>
          </p:cNvPr>
          <p:cNvSpPr txBox="1"/>
          <p:nvPr/>
        </p:nvSpPr>
        <p:spPr>
          <a:xfrm>
            <a:off x="1084838" y="1552383"/>
            <a:ext cx="134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highlight>
                  <a:srgbClr val="FFFF00"/>
                </a:highlight>
              </a:rPr>
              <a:t>Training</a:t>
            </a:r>
            <a:endParaRPr lang="ko-KR" altLang="en-US" sz="2400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CAE8E-4DE7-4EAA-B810-2BFBBAC01144}"/>
              </a:ext>
            </a:extLst>
          </p:cNvPr>
          <p:cNvSpPr txBox="1"/>
          <p:nvPr/>
        </p:nvSpPr>
        <p:spPr>
          <a:xfrm>
            <a:off x="2365253" y="1670514"/>
            <a:ext cx="134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highlight>
                  <a:srgbClr val="00FFFF"/>
                </a:highlight>
              </a:rPr>
              <a:t>Testing</a:t>
            </a:r>
            <a:endParaRPr lang="ko-KR" altLang="en-US" sz="24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51390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Methods: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Inverse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Transport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Network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(ITN)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BEF56-0C35-4B42-A832-A007AA33B775}"/>
              </a:ext>
            </a:extLst>
          </p:cNvPr>
          <p:cNvSpPr txBox="1"/>
          <p:nvPr/>
        </p:nvSpPr>
        <p:spPr>
          <a:xfrm>
            <a:off x="7554897" y="416505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Renderer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CC1B8-55D9-48F5-8ED0-352BB87E0B73}"/>
              </a:ext>
            </a:extLst>
          </p:cNvPr>
          <p:cNvSpPr txBox="1"/>
          <p:nvPr/>
        </p:nvSpPr>
        <p:spPr>
          <a:xfrm>
            <a:off x="363806" y="1295024"/>
            <a:ext cx="11632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</a:rPr>
              <a:t>Computationally-efficient</a:t>
            </a:r>
            <a:r>
              <a:rPr lang="en-US" altLang="ko-KR" sz="2800" dirty="0">
                <a:solidFill>
                  <a:prstClr val="black"/>
                </a:solidFill>
              </a:rPr>
              <a:t> at testing time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</a:rPr>
              <a:t>Do not require shape and lighting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Physics-aware</a:t>
            </a:r>
          </a:p>
        </p:txBody>
      </p:sp>
    </p:spTree>
    <p:extLst>
      <p:ext uri="{BB962C8B-B14F-4D97-AF65-F5344CB8AC3E}">
        <p14:creationId xmlns:p14="http://schemas.microsoft.com/office/powerpoint/2010/main" val="2495079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Problem) Similarity Relations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345824"/>
            <a:ext cx="116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</a:rPr>
              <a:t>Different parameters </a:t>
            </a:r>
            <a:r>
              <a:rPr lang="el-GR" altLang="ko-KR" sz="2800" b="1" dirty="0"/>
              <a:t>π</a:t>
            </a:r>
            <a:r>
              <a:rPr lang="en-US" altLang="ko-KR" sz="2800" dirty="0">
                <a:solidFill>
                  <a:prstClr val="black"/>
                </a:solidFill>
              </a:rPr>
              <a:t> -&gt; but </a:t>
            </a:r>
            <a:r>
              <a:rPr lang="en-US" altLang="ko-KR" sz="2800" b="1" dirty="0">
                <a:solidFill>
                  <a:prstClr val="black"/>
                </a:solidFill>
              </a:rPr>
              <a:t>similar Images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4D05F87-6C7B-4F7F-9373-BA505E9EA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5" t="10401" r="11864" b="3057"/>
          <a:stretch/>
        </p:blipFill>
        <p:spPr>
          <a:xfrm>
            <a:off x="2700536" y="1854374"/>
            <a:ext cx="6745332" cy="45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97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292309"/>
            <a:ext cx="116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8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Review: Progressive Denoising of Monte Carlo Rendered Images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Images</a:t>
            </a:r>
            <a:r>
              <a:rPr lang="ko-KR" altLang="en-US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>
                <a:solidFill>
                  <a:prstClr val="black"/>
                </a:solidFill>
              </a:rPr>
              <a:t>rendered by Monte Carlo rendering has </a:t>
            </a:r>
            <a:r>
              <a:rPr lang="en-US" altLang="ko-KR" sz="2800" b="1" dirty="0">
                <a:solidFill>
                  <a:prstClr val="black"/>
                </a:solidFill>
              </a:rPr>
              <a:t>noise</a:t>
            </a:r>
            <a:r>
              <a:rPr lang="en-US" altLang="ko-KR" sz="2800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Denoisers </a:t>
            </a:r>
            <a:r>
              <a:rPr lang="en-US" altLang="ko-KR" sz="2800" b="1" dirty="0">
                <a:solidFill>
                  <a:prstClr val="black"/>
                </a:solidFill>
              </a:rPr>
              <a:t>remove</a:t>
            </a:r>
            <a:r>
              <a:rPr lang="en-US" altLang="ko-KR" sz="2800" dirty="0">
                <a:solidFill>
                  <a:prstClr val="black"/>
                </a:solidFill>
              </a:rPr>
              <a:t> important </a:t>
            </a:r>
            <a:r>
              <a:rPr lang="en-US" altLang="ko-KR" sz="2800" b="1" dirty="0">
                <a:solidFill>
                  <a:prstClr val="black"/>
                </a:solidFill>
              </a:rPr>
              <a:t>detail</a:t>
            </a:r>
            <a:r>
              <a:rPr lang="en-US" altLang="ko-KR" sz="2800" dirty="0">
                <a:solidFill>
                  <a:prstClr val="black"/>
                </a:solidFill>
              </a:rPr>
              <a:t>s too.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To address this problem, it finds optimal </a:t>
            </a:r>
            <a:r>
              <a:rPr lang="en-US" altLang="ko-KR" sz="2800" b="1" dirty="0">
                <a:solidFill>
                  <a:prstClr val="black"/>
                </a:solidFill>
              </a:rPr>
              <a:t>per-pixel mix parameter </a:t>
            </a:r>
            <a:r>
              <a:rPr lang="ko-KR" altLang="en-US" sz="2800" dirty="0">
                <a:solidFill>
                  <a:prstClr val="black"/>
                </a:solidFill>
              </a:rPr>
              <a:t>𝛽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y + </a:t>
            </a:r>
            <a:r>
              <a:rPr lang="ko-KR" altLang="en-US" sz="2800" dirty="0">
                <a:solidFill>
                  <a:prstClr val="black"/>
                </a:solidFill>
              </a:rPr>
              <a:t>𝛽 ∙ </a:t>
            </a:r>
            <a:r>
              <a:rPr lang="en-US" altLang="ko-KR" sz="2800" dirty="0">
                <a:solidFill>
                  <a:prstClr val="black"/>
                </a:solidFill>
              </a:rPr>
              <a:t>(</a:t>
            </a:r>
            <a:r>
              <a:rPr lang="ko-KR" altLang="en-US" sz="2800" dirty="0">
                <a:solidFill>
                  <a:prstClr val="black"/>
                </a:solidFill>
              </a:rPr>
              <a:t>𝑥 − 𝑦</a:t>
            </a:r>
            <a:r>
              <a:rPr lang="en-US" altLang="ko-KR" sz="2800" dirty="0">
                <a:solidFill>
                  <a:prstClr val="black"/>
                </a:solidFill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59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Methods to Address Similarity Relations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arenR"/>
            </a:pPr>
            <a:r>
              <a:rPr lang="en-US" altLang="ko-KR" sz="2800" b="1" dirty="0">
                <a:solidFill>
                  <a:prstClr val="black"/>
                </a:solidFill>
              </a:rPr>
              <a:t>Similarity-aware Parameterization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dirty="0"/>
              <a:t>Change parameter 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altLang="ko-KR" sz="2800" dirty="0"/>
              <a:t>π</a:t>
            </a:r>
            <a:r>
              <a:rPr lang="en-US" altLang="ko-KR" sz="2800" dirty="0">
                <a:solidFill>
                  <a:prstClr val="black"/>
                </a:solidFill>
              </a:rPr>
              <a:t> = (</a:t>
            </a:r>
            <a:r>
              <a:rPr lang="el-GR" altLang="ko-KR" sz="2800" dirty="0"/>
              <a:t>σ</a:t>
            </a:r>
            <a:r>
              <a:rPr lang="en-US" altLang="ko-KR" sz="2800" baseline="-25000" dirty="0"/>
              <a:t>t</a:t>
            </a:r>
            <a:r>
              <a:rPr lang="en-US" altLang="ko-KR" sz="2800" dirty="0">
                <a:solidFill>
                  <a:prstClr val="black"/>
                </a:solidFill>
              </a:rPr>
              <a:t>, α, g)   -&gt;   π</a:t>
            </a:r>
            <a:r>
              <a:rPr lang="en-US" altLang="ko-KR" sz="2800" baseline="-25000" dirty="0">
                <a:solidFill>
                  <a:prstClr val="black"/>
                </a:solidFill>
              </a:rPr>
              <a:t>r</a:t>
            </a:r>
            <a:r>
              <a:rPr lang="en-US" altLang="ko-KR" sz="2800" dirty="0">
                <a:solidFill>
                  <a:prstClr val="black"/>
                </a:solidFill>
              </a:rPr>
              <a:t> = (</a:t>
            </a:r>
            <a:r>
              <a:rPr lang="en-US" altLang="ko-KR" sz="2800" dirty="0" err="1">
                <a:solidFill>
                  <a:prstClr val="black"/>
                </a:solidFill>
              </a:rPr>
              <a:t>σ</a:t>
            </a:r>
            <a:r>
              <a:rPr lang="en-US" altLang="ko-KR" sz="2800" baseline="-25000" dirty="0" err="1">
                <a:solidFill>
                  <a:prstClr val="black"/>
                </a:solidFill>
              </a:rPr>
              <a:t>s</a:t>
            </a:r>
            <a:r>
              <a:rPr lang="en-US" altLang="ko-KR" sz="2800" dirty="0">
                <a:solidFill>
                  <a:prstClr val="black"/>
                </a:solidFill>
              </a:rPr>
              <a:t>, </a:t>
            </a:r>
            <a:r>
              <a:rPr lang="en-US" altLang="ko-KR" sz="2800" dirty="0" err="1">
                <a:solidFill>
                  <a:prstClr val="black"/>
                </a:solidFill>
              </a:rPr>
              <a:t>σ</a:t>
            </a:r>
            <a:r>
              <a:rPr lang="en-US" altLang="ko-KR" sz="2800" baseline="-25000" dirty="0" err="1">
                <a:solidFill>
                  <a:prstClr val="black"/>
                </a:solidFill>
              </a:rPr>
              <a:t>a</a:t>
            </a:r>
            <a:r>
              <a:rPr lang="en-US" altLang="ko-KR" sz="2800" dirty="0">
                <a:solidFill>
                  <a:prstClr val="black"/>
                </a:solidFill>
              </a:rPr>
              <a:t>, </a:t>
            </a:r>
            <a:r>
              <a:rPr lang="en-US" altLang="ko-KR" sz="2800" dirty="0" err="1">
                <a:solidFill>
                  <a:prstClr val="black"/>
                </a:solidFill>
              </a:rPr>
              <a:t>σ</a:t>
            </a:r>
            <a:r>
              <a:rPr lang="en-US" altLang="ko-KR" sz="2800" baseline="30000" dirty="0" err="1">
                <a:solidFill>
                  <a:prstClr val="black"/>
                </a:solidFill>
              </a:rPr>
              <a:t>r</a:t>
            </a:r>
            <a:r>
              <a:rPr lang="en-US" altLang="ko-KR" sz="2800" baseline="-25000" dirty="0" err="1">
                <a:solidFill>
                  <a:prstClr val="black"/>
                </a:solidFill>
              </a:rPr>
              <a:t>s</a:t>
            </a:r>
            <a:r>
              <a:rPr lang="en-US" altLang="ko-KR" sz="2800" dirty="0">
                <a:solidFill>
                  <a:prstClr val="black"/>
                </a:solidFill>
              </a:rPr>
              <a:t>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Insights from the physics of radiative transfer</a:t>
            </a:r>
          </a:p>
        </p:txBody>
      </p:sp>
    </p:spTree>
    <p:extLst>
      <p:ext uri="{BB962C8B-B14F-4D97-AF65-F5344CB8AC3E}">
        <p14:creationId xmlns:p14="http://schemas.microsoft.com/office/powerpoint/2010/main" val="1957575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Methods to Address Similarity Relations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2)  Weight Map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2800" dirty="0"/>
              <a:t>Pixelwise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2800" dirty="0"/>
              <a:t>Emphasize </a:t>
            </a:r>
            <a:r>
              <a:rPr lang="en-US" altLang="ko-KR" sz="2800" b="1" dirty="0"/>
              <a:t>informative</a:t>
            </a:r>
            <a:r>
              <a:rPr lang="en-US" altLang="ko-KR" sz="2800" dirty="0"/>
              <a:t> regions (</a:t>
            </a:r>
            <a:r>
              <a:rPr lang="en-US" altLang="ko-KR" sz="2800" b="1" dirty="0"/>
              <a:t>edges</a:t>
            </a:r>
            <a:r>
              <a:rPr lang="en-US" altLang="ko-KR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2800" dirty="0"/>
              <a:t>Used when reconstructing image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66103A0-0063-4C9D-9DD9-36C22106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58" y="3107188"/>
            <a:ext cx="5630189" cy="325288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BE43081-0273-45A6-896D-552B4DDB6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01" t="19417" r="13508" b="47906"/>
          <a:stretch/>
        </p:blipFill>
        <p:spPr>
          <a:xfrm>
            <a:off x="7045963" y="3658145"/>
            <a:ext cx="4589754" cy="19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1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AE40350E-09AB-43F9-A15D-3067D7C6C05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426720" y="3465512"/>
            <a:chExt cx="5669280" cy="300132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B253996-9806-40AB-89EA-69B28BD22D4E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64ECFB-1EF9-4779-8242-1790A92FF205}"/>
                </a:ext>
              </a:extLst>
            </p:cNvPr>
            <p:cNvSpPr txBox="1"/>
            <p:nvPr/>
          </p:nvSpPr>
          <p:spPr>
            <a:xfrm>
              <a:off x="2122691" y="4464925"/>
              <a:ext cx="2277336" cy="444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+mn-cs"/>
                </a:rPr>
                <a:t>Experiments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endParaRPr>
            </a:p>
          </p:txBody>
        </p:sp>
      </p:grp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5E83481-EE58-4322-AE33-A2A0440D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3FDAC-4D32-4BE8-A369-C3D6E161A9DE}"/>
              </a:ext>
            </a:extLst>
          </p:cNvPr>
          <p:cNvSpPr txBox="1"/>
          <p:nvPr/>
        </p:nvSpPr>
        <p:spPr>
          <a:xfrm>
            <a:off x="2521258" y="3558689"/>
            <a:ext cx="8055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white"/>
                </a:solidFill>
                <a:latin typeface="Arial"/>
                <a:ea typeface="나눔스퀘어"/>
              </a:rPr>
              <a:t>Networks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Dataset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white"/>
                </a:solidFill>
                <a:latin typeface="Arial"/>
                <a:ea typeface="나눔스퀘어"/>
              </a:rPr>
              <a:t>Evaluation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Results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white"/>
                </a:solidFill>
                <a:latin typeface="Arial"/>
                <a:ea typeface="나눔스퀘어"/>
              </a:rPr>
              <a:t>Additional results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  <a:latin typeface="Arial"/>
                <a:ea typeface="나눔스퀘어"/>
              </a:rPr>
              <a:t>Initialization of Analysis by Synthesis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Real </a:t>
            </a:r>
            <a:r>
              <a:rPr lang="en-US" altLang="ko-KR" sz="2400" dirty="0">
                <a:solidFill>
                  <a:prstClr val="white"/>
                </a:solidFill>
                <a:latin typeface="Arial"/>
                <a:ea typeface="나눔스퀘어"/>
              </a:rPr>
              <a:t>P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hotograph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96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Experiments:</a:t>
            </a:r>
            <a:r>
              <a:rPr lang="ko-KR" altLang="en-US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Networks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Regression Network (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RN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): baseline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BB72D3-0A0A-43E1-AC48-738D5E2AAC8D}"/>
              </a:ext>
            </a:extLst>
          </p:cNvPr>
          <p:cNvSpPr txBox="1"/>
          <p:nvPr/>
        </p:nvSpPr>
        <p:spPr>
          <a:xfrm>
            <a:off x="363806" y="3733424"/>
            <a:ext cx="116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Inverse Transport Network (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ITN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245FC45-ECB8-4B67-8B77-9276968E8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6" t="5078" r="39997" b="68087"/>
          <a:stretch/>
        </p:blipFill>
        <p:spPr>
          <a:xfrm>
            <a:off x="972525" y="1848546"/>
            <a:ext cx="4690987" cy="185457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40D6D5A-BD77-4F77-B258-402993D05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7" t="34457" r="11817" b="39354"/>
          <a:stretch/>
        </p:blipFill>
        <p:spPr>
          <a:xfrm>
            <a:off x="972525" y="4334697"/>
            <a:ext cx="8356696" cy="18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12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Experiments:</a:t>
            </a:r>
            <a:r>
              <a:rPr lang="ko-KR" altLang="en-US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Networks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3"/>
            <a:ext cx="3395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Default parameter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(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naive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)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8F7C722-FD9E-4B54-AFD0-B16BDC95C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45" t="66435" r="38831" b="8944"/>
          <a:stretch/>
        </p:blipFill>
        <p:spPr>
          <a:xfrm>
            <a:off x="5125895" y="2828519"/>
            <a:ext cx="2214853" cy="241479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98BDFB2-4660-41D3-BB06-42F367BF5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76" t="65351" b="8461"/>
          <a:stretch/>
        </p:blipFill>
        <p:spPr>
          <a:xfrm>
            <a:off x="9343213" y="2680017"/>
            <a:ext cx="1922178" cy="267428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BDFEBC0-8485-427C-9A4D-0FE14A939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80" t="5078" r="39997" b="68751"/>
          <a:stretch/>
        </p:blipFill>
        <p:spPr>
          <a:xfrm>
            <a:off x="999576" y="2680017"/>
            <a:ext cx="2123854" cy="25632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B3E7F1-F3DC-43C8-9758-38F84561B4A8}"/>
              </a:ext>
            </a:extLst>
          </p:cNvPr>
          <p:cNvSpPr txBox="1"/>
          <p:nvPr/>
        </p:nvSpPr>
        <p:spPr>
          <a:xfrm>
            <a:off x="4499056" y="1295022"/>
            <a:ext cx="4238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Similarity-aware Parameterization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(</a:t>
            </a:r>
            <a:r>
              <a:rPr lang="en-US" altLang="ko-KR" sz="2800" b="1" dirty="0">
                <a:solidFill>
                  <a:prstClr val="black"/>
                </a:solidFill>
              </a:rPr>
              <a:t>similar</a:t>
            </a:r>
            <a:r>
              <a:rPr lang="en-US" altLang="ko-KR" sz="2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6BB158-DDF5-4DFE-89CB-6AF4180B93E1}"/>
              </a:ext>
            </a:extLst>
          </p:cNvPr>
          <p:cNvSpPr txBox="1"/>
          <p:nvPr/>
        </p:nvSpPr>
        <p:spPr>
          <a:xfrm>
            <a:off x="8737600" y="1295022"/>
            <a:ext cx="2874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Weight Map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(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map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383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Experiments:</a:t>
            </a:r>
            <a:r>
              <a:rPr lang="ko-KR" altLang="en-US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 Networks</a:t>
            </a:r>
            <a:endParaRPr lang="ko-KR" altLang="en-US" sz="3600" b="1" dirty="0">
              <a:solidFill>
                <a:srgbClr val="024B80">
                  <a:lumMod val="50000"/>
                </a:srgb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- </a:t>
            </a:r>
            <a:r>
              <a:rPr lang="en-US" altLang="ko-KR" sz="2800" dirty="0" err="1">
                <a:solidFill>
                  <a:prstClr val="black"/>
                </a:solidFill>
                <a:latin typeface="Arial"/>
                <a:ea typeface="나눔스퀘어"/>
              </a:rPr>
              <a:t>RN+naive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                                        - </a:t>
            </a:r>
            <a:r>
              <a:rPr lang="en-US" altLang="ko-KR" sz="2800" dirty="0" err="1">
                <a:solidFill>
                  <a:prstClr val="black"/>
                </a:solidFill>
                <a:latin typeface="Arial"/>
                <a:ea typeface="나눔스퀘어"/>
              </a:rPr>
              <a:t>RN+similar</a:t>
            </a:r>
            <a:endParaRPr lang="en-US" altLang="ko-KR" sz="28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  <a:p>
            <a:pPr lvl="0"/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- ITN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+</a:t>
            </a:r>
            <a:r>
              <a:rPr lang="en-US" altLang="ko-KR" sz="2800" dirty="0">
                <a:solidFill>
                  <a:prstClr val="black"/>
                </a:solidFill>
              </a:rPr>
              <a:t>naive</a:t>
            </a:r>
            <a:endParaRPr lang="en-US" altLang="ko-KR" sz="28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- </a:t>
            </a:r>
            <a:r>
              <a:rPr lang="en-US" altLang="ko-KR" sz="2800" dirty="0" err="1">
                <a:solidFill>
                  <a:prstClr val="black"/>
                </a:solidFill>
                <a:latin typeface="Arial"/>
                <a:ea typeface="나눔스퀘어"/>
              </a:rPr>
              <a:t>ITN+similar</a:t>
            </a:r>
            <a:endParaRPr lang="en-US" altLang="ko-KR" sz="28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8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- </a:t>
            </a:r>
            <a:r>
              <a:rPr lang="en-US" altLang="ko-KR" sz="2800" dirty="0" err="1">
                <a:solidFill>
                  <a:prstClr val="black"/>
                </a:solidFill>
                <a:latin typeface="Arial"/>
                <a:ea typeface="나눔스퀘어"/>
              </a:rPr>
              <a:t>ITN+similar+map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B27FEC8-903B-4298-947C-85060C9B6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6" t="5078" r="39997" b="68087"/>
          <a:stretch/>
        </p:blipFill>
        <p:spPr>
          <a:xfrm>
            <a:off x="2514872" y="1076422"/>
            <a:ext cx="3258154" cy="12881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C11DC26-97B5-4FB6-A3CF-98136AA8C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7" t="34457" r="11817" b="39354"/>
          <a:stretch/>
        </p:blipFill>
        <p:spPr>
          <a:xfrm>
            <a:off x="2514872" y="2469298"/>
            <a:ext cx="5998251" cy="132701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368F5AD-7928-4523-9111-5B0F2D09C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6" t="66435" r="13167" b="8996"/>
          <a:stretch/>
        </p:blipFill>
        <p:spPr>
          <a:xfrm>
            <a:off x="2514872" y="3864308"/>
            <a:ext cx="5998251" cy="124494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E5B52AE-307C-4DFD-8CE0-2DE112AF1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8" t="65351" b="6948"/>
          <a:stretch/>
        </p:blipFill>
        <p:spPr>
          <a:xfrm>
            <a:off x="3436576" y="5198637"/>
            <a:ext cx="6519456" cy="1297507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0F3C6AA6-4E7D-42AC-AB19-B04D025F620F}"/>
              </a:ext>
            </a:extLst>
          </p:cNvPr>
          <p:cNvGrpSpPr/>
          <p:nvPr/>
        </p:nvGrpSpPr>
        <p:grpSpPr>
          <a:xfrm>
            <a:off x="8421215" y="1057243"/>
            <a:ext cx="3397607" cy="1325320"/>
            <a:chOff x="838200" y="2749858"/>
            <a:chExt cx="3435658" cy="1358283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D5D6CFA-E5DE-4D4D-9FF2-ACCE6F84B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056" t="5078" r="39997" b="68087"/>
            <a:stretch/>
          </p:blipFill>
          <p:spPr>
            <a:xfrm>
              <a:off x="838200" y="2749858"/>
              <a:ext cx="3435658" cy="1358283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9F6BD795-9967-4084-B8EC-05B7CD2E77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899" t="66513" r="42246" b="13141"/>
            <a:stretch/>
          </p:blipFill>
          <p:spPr>
            <a:xfrm>
              <a:off x="3405386" y="2886178"/>
              <a:ext cx="620668" cy="102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823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Experiments:</a:t>
            </a:r>
            <a:r>
              <a:rPr lang="ko-KR" altLang="en-US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Dataset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Synthesized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 images of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translucent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 object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Shape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,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lighting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 and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parameters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 vary (ground truth)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6k for training, 7k for testing (no overlapping shape and lighting)</a:t>
            </a:r>
          </a:p>
        </p:txBody>
      </p:sp>
      <p:pic>
        <p:nvPicPr>
          <p:cNvPr id="7" name="Picture 2" descr="https://imaging.cs.cmu.edu/inverse_transport_networks/images/dataset.png">
            <a:extLst>
              <a:ext uri="{FF2B5EF4-FFF2-40B4-BE49-F238E27FC236}">
                <a16:creationId xmlns:a16="http://schemas.microsoft.com/office/drawing/2014/main" id="{9B96CF5D-30F5-42CC-9685-23AB3FD1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20" y="2716540"/>
            <a:ext cx="9114359" cy="363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73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2530BBE1-9572-46AE-81C4-7E8D037E5F46}"/>
              </a:ext>
            </a:extLst>
          </p:cNvPr>
          <p:cNvGrpSpPr/>
          <p:nvPr/>
        </p:nvGrpSpPr>
        <p:grpSpPr>
          <a:xfrm>
            <a:off x="1593640" y="1129886"/>
            <a:ext cx="9172359" cy="5286533"/>
            <a:chOff x="2079840" y="3985101"/>
            <a:chExt cx="8032318" cy="470408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CE6965F-9CDE-4725-96A1-8217CC78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9841" y="4023519"/>
              <a:ext cx="8032317" cy="4665662"/>
            </a:xfrm>
            <a:prstGeom prst="rect">
              <a:avLst/>
            </a:prstGeom>
          </p:spPr>
        </p:pic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4C4191BA-2476-48D4-8CAB-BFCC1C58A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9841" y="3985101"/>
              <a:ext cx="4778159" cy="1384995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5C74985-9DE0-4DC4-8773-AB734282D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9840" y="7304186"/>
              <a:ext cx="4778159" cy="1384995"/>
            </a:xfrm>
            <a:prstGeom prst="rect">
              <a:avLst/>
            </a:prstGeom>
          </p:spPr>
        </p:pic>
      </p:grp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Experiments:</a:t>
            </a:r>
            <a:r>
              <a:rPr lang="ko-KR" altLang="en-US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Evaluation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rgbClr val="990000"/>
                </a:solidFill>
              </a:rPr>
              <a:t>Parameter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Appearance (compare images)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chemeClr val="accent4">
                    <a:lumMod val="75000"/>
                  </a:schemeClr>
                </a:solidFill>
              </a:rPr>
              <a:t>Novel appearance (compare images)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chemeClr val="accent4">
                    <a:lumMod val="75000"/>
                  </a:schemeClr>
                </a:solidFill>
              </a:rPr>
              <a:t>Parameters + new shape, lighting</a:t>
            </a:r>
          </a:p>
        </p:txBody>
      </p:sp>
    </p:spTree>
    <p:extLst>
      <p:ext uri="{BB962C8B-B14F-4D97-AF65-F5344CB8AC3E}">
        <p14:creationId xmlns:p14="http://schemas.microsoft.com/office/powerpoint/2010/main" val="1598826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Experiments:</a:t>
            </a:r>
            <a:r>
              <a:rPr lang="ko-KR" altLang="en-US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Results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8" name="내용 개체 틀 6">
            <a:extLst>
              <a:ext uri="{FF2B5EF4-FFF2-40B4-BE49-F238E27FC236}">
                <a16:creationId xmlns:a16="http://schemas.microsoft.com/office/drawing/2014/main" id="{8F7FA86F-F3C1-4A62-B83D-BCF7BC4D5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71" r="20045"/>
          <a:stretch/>
        </p:blipFill>
        <p:spPr>
          <a:xfrm>
            <a:off x="6096000" y="2018105"/>
            <a:ext cx="5933327" cy="4299131"/>
          </a:xfrm>
          <a:prstGeom prst="rect">
            <a:avLst/>
          </a:prstGeom>
        </p:spPr>
      </p:pic>
      <p:pic>
        <p:nvPicPr>
          <p:cNvPr id="9" name="내용 개체 틀 6">
            <a:extLst>
              <a:ext uri="{FF2B5EF4-FFF2-40B4-BE49-F238E27FC236}">
                <a16:creationId xmlns:a16="http://schemas.microsoft.com/office/drawing/2014/main" id="{7743B420-9267-4931-8642-405ED9428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08" b="48959"/>
          <a:stretch/>
        </p:blipFill>
        <p:spPr>
          <a:xfrm>
            <a:off x="275029" y="2018105"/>
            <a:ext cx="5654706" cy="427077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1779773-1B1A-46D8-B82F-D6CE8C00B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42" y="94838"/>
            <a:ext cx="5268952" cy="1923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66B098-0486-4444-AAD6-2AC3D9C7F6D6}"/>
              </a:ext>
            </a:extLst>
          </p:cNvPr>
          <p:cNvSpPr txBox="1"/>
          <p:nvPr/>
        </p:nvSpPr>
        <p:spPr>
          <a:xfrm>
            <a:off x="363806" y="1295024"/>
            <a:ext cx="116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Parameter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&amp;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Appearance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E60B3C-C5A1-4D32-B9E4-051FBD1C5370}"/>
              </a:ext>
            </a:extLst>
          </p:cNvPr>
          <p:cNvSpPr/>
          <p:nvPr/>
        </p:nvSpPr>
        <p:spPr>
          <a:xfrm>
            <a:off x="6669379" y="1618837"/>
            <a:ext cx="5013635" cy="2385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C3D2810-2E60-4A77-A319-E56D5EBF355E}"/>
              </a:ext>
            </a:extLst>
          </p:cNvPr>
          <p:cNvSpPr/>
          <p:nvPr/>
        </p:nvSpPr>
        <p:spPr>
          <a:xfrm>
            <a:off x="275029" y="2210540"/>
            <a:ext cx="5653331" cy="27609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396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Experiments:</a:t>
            </a:r>
            <a:r>
              <a:rPr lang="ko-KR" altLang="en-US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Results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9A6932-B56B-4503-AA19-49A9B0049F61}"/>
              </a:ext>
            </a:extLst>
          </p:cNvPr>
          <p:cNvSpPr txBox="1"/>
          <p:nvPr/>
        </p:nvSpPr>
        <p:spPr>
          <a:xfrm>
            <a:off x="363806" y="1295024"/>
            <a:ext cx="116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Novel appearance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;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groundtruth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/output parameters + new shape &amp; lighting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D05B1DA-85B9-4DE9-8EE1-AF146ADFE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85"/>
          <a:stretch/>
        </p:blipFill>
        <p:spPr>
          <a:xfrm>
            <a:off x="477832" y="1864200"/>
            <a:ext cx="1512806" cy="44921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27F45BE-2CF3-40E2-9F19-20C3FBBDF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4611625" y="1905586"/>
            <a:ext cx="1512807" cy="4499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3DCAA8-CBAB-446E-AFE8-812C47356E10}"/>
              </a:ext>
            </a:extLst>
          </p:cNvPr>
          <p:cNvSpPr txBox="1"/>
          <p:nvPr/>
        </p:nvSpPr>
        <p:spPr>
          <a:xfrm>
            <a:off x="1990639" y="1905586"/>
            <a:ext cx="26985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Reference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ITN+similar+map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ITN+similar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A33073-561F-427E-B0B3-AA4F11CDFB92}"/>
              </a:ext>
            </a:extLst>
          </p:cNvPr>
          <p:cNvSpPr txBox="1"/>
          <p:nvPr/>
        </p:nvSpPr>
        <p:spPr>
          <a:xfrm>
            <a:off x="6073474" y="1970106"/>
            <a:ext cx="26985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ITN+naive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RN+similar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4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RN+naive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D7580B0-62C8-457B-BBD6-2720B693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802" y="2808806"/>
            <a:ext cx="4292584" cy="1966218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F0729584-C822-47D7-B622-7D6CC1D0B3A6}"/>
              </a:ext>
            </a:extLst>
          </p:cNvPr>
          <p:cNvSpPr/>
          <p:nvPr/>
        </p:nvSpPr>
        <p:spPr>
          <a:xfrm>
            <a:off x="7727085" y="4433058"/>
            <a:ext cx="3987083" cy="2632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986110F-AB31-4ABA-9EBD-D4F3783B3787}"/>
              </a:ext>
            </a:extLst>
          </p:cNvPr>
          <p:cNvSpPr/>
          <p:nvPr/>
        </p:nvSpPr>
        <p:spPr>
          <a:xfrm>
            <a:off x="420144" y="1818243"/>
            <a:ext cx="4080836" cy="30467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5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A22A71-41D0-496C-964C-0175C6758C97}"/>
              </a:ext>
            </a:extLst>
          </p:cNvPr>
          <p:cNvSpPr txBox="1"/>
          <p:nvPr/>
        </p:nvSpPr>
        <p:spPr>
          <a:xfrm>
            <a:off x="1484257" y="1920300"/>
            <a:ext cx="9223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Towards Learning-based </a:t>
            </a:r>
            <a:b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</a:b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Inverse </a:t>
            </a:r>
            <a:r>
              <a:rPr kumimoji="0" lang="en-US" altLang="ko-KR" sz="480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Subsurface Scattering</a:t>
            </a:r>
            <a:endParaRPr kumimoji="0" lang="ko-KR" altLang="en-US" sz="480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70B878F-DB9C-42AC-AAF6-852B28DD54D3}"/>
              </a:ext>
            </a:extLst>
          </p:cNvPr>
          <p:cNvSpPr/>
          <p:nvPr/>
        </p:nvSpPr>
        <p:spPr>
          <a:xfrm>
            <a:off x="386080" y="355600"/>
            <a:ext cx="1280160" cy="12801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039A0C-8C18-4A6B-B0A1-E05B542D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13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Experiments</a:t>
            </a: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Initialization of Analysis by Synthesis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Analysis by Synthesis 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produce more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accurate parameter 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than ITN if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shape and lighting are given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800" b="1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40 images 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from testing set,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initialize analysis by synthesis to output parameter of networks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800" b="1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Accelerate its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convergence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 and improve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quality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 of parameter</a:t>
            </a:r>
          </a:p>
        </p:txBody>
      </p:sp>
    </p:spTree>
    <p:extLst>
      <p:ext uri="{BB962C8B-B14F-4D97-AF65-F5344CB8AC3E}">
        <p14:creationId xmlns:p14="http://schemas.microsoft.com/office/powerpoint/2010/main" val="1415324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Experiments</a:t>
            </a: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Initialization of Analysis by Synthesis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800" b="1" dirty="0">
                <a:solidFill>
                  <a:prstClr val="black"/>
                </a:solidFill>
              </a:rPr>
              <a:t>40 images </a:t>
            </a:r>
            <a:r>
              <a:rPr lang="en-US" altLang="ko-KR" sz="2800" dirty="0">
                <a:solidFill>
                  <a:prstClr val="black"/>
                </a:solidFill>
              </a:rPr>
              <a:t>from testing set, </a:t>
            </a:r>
            <a:r>
              <a:rPr lang="en-US" altLang="ko-KR" sz="2800" b="1" dirty="0">
                <a:solidFill>
                  <a:prstClr val="black"/>
                </a:solidFill>
              </a:rPr>
              <a:t>initialize analysis by synthesis to output parameter of networks</a:t>
            </a:r>
            <a:endParaRPr lang="en-US" altLang="ko-KR" sz="2800" dirty="0">
              <a:solidFill>
                <a:prstClr val="black"/>
              </a:solidFill>
            </a:endParaRPr>
          </a:p>
        </p:txBody>
      </p:sp>
      <p:pic>
        <p:nvPicPr>
          <p:cNvPr id="7" name="내용 개체 틀 5">
            <a:extLst>
              <a:ext uri="{FF2B5EF4-FFF2-40B4-BE49-F238E27FC236}">
                <a16:creationId xmlns:a16="http://schemas.microsoft.com/office/drawing/2014/main" id="{F328D171-D5BA-41C9-9463-53A6E58BB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36" y="2301882"/>
            <a:ext cx="5972175" cy="42291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76D1A38-7991-419F-AFCC-689CE3DCB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30" y="2270169"/>
            <a:ext cx="4949385" cy="42291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2201944-BE08-455B-9FC7-C1CC224DD713}"/>
              </a:ext>
            </a:extLst>
          </p:cNvPr>
          <p:cNvSpPr/>
          <p:nvPr/>
        </p:nvSpPr>
        <p:spPr>
          <a:xfrm>
            <a:off x="1325022" y="4258148"/>
            <a:ext cx="4347593" cy="253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CF5EEA0-4EAE-4702-AAD7-034649BF1578}"/>
              </a:ext>
            </a:extLst>
          </p:cNvPr>
          <p:cNvSpPr/>
          <p:nvPr/>
        </p:nvSpPr>
        <p:spPr>
          <a:xfrm>
            <a:off x="1307266" y="5198869"/>
            <a:ext cx="4347593" cy="253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DA41F6E-7A97-4BAD-88FD-AE289F4099AD}"/>
              </a:ext>
            </a:extLst>
          </p:cNvPr>
          <p:cNvSpPr/>
          <p:nvPr/>
        </p:nvSpPr>
        <p:spPr>
          <a:xfrm>
            <a:off x="1326502" y="6123942"/>
            <a:ext cx="4347593" cy="253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39E317D-5E95-474A-9156-48390291242C}"/>
              </a:ext>
            </a:extLst>
          </p:cNvPr>
          <p:cNvSpPr/>
          <p:nvPr/>
        </p:nvSpPr>
        <p:spPr>
          <a:xfrm>
            <a:off x="8717872" y="2795381"/>
            <a:ext cx="1305018" cy="21415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275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Experiments:</a:t>
            </a:r>
            <a:r>
              <a:rPr lang="ko-KR" altLang="en-US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Real</a:t>
            </a:r>
            <a:r>
              <a:rPr lang="ko-KR" altLang="en-US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Photograph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34A7F1D-4A9F-43A7-97F5-849FC0DC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63" y="2601100"/>
            <a:ext cx="7773074" cy="4120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78526A-7CEE-4DC6-8541-310596A90C94}"/>
              </a:ext>
            </a:extLst>
          </p:cNvPr>
          <p:cNvSpPr txBox="1"/>
          <p:nvPr/>
        </p:nvSpPr>
        <p:spPr>
          <a:xfrm>
            <a:off x="363806" y="1295024"/>
            <a:ext cx="11632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800" dirty="0">
                <a:solidFill>
                  <a:prstClr val="black"/>
                </a:solidFill>
              </a:rPr>
              <a:t>Input: </a:t>
            </a:r>
            <a:r>
              <a:rPr lang="en-US" altLang="ko-KR" sz="2800" b="1" dirty="0">
                <a:solidFill>
                  <a:prstClr val="black"/>
                </a:solidFill>
              </a:rPr>
              <a:t>real images </a:t>
            </a:r>
            <a:r>
              <a:rPr lang="en-US" altLang="ko-KR" sz="2800" dirty="0">
                <a:solidFill>
                  <a:prstClr val="black"/>
                </a:solidFill>
              </a:rPr>
              <a:t>(no shape and lighting information)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800" dirty="0">
                <a:solidFill>
                  <a:prstClr val="black"/>
                </a:solidFill>
              </a:rPr>
              <a:t>Render w/ </a:t>
            </a:r>
            <a:r>
              <a:rPr lang="en-US" altLang="ko-KR" sz="2800" b="1" dirty="0">
                <a:solidFill>
                  <a:prstClr val="black"/>
                </a:solidFill>
              </a:rPr>
              <a:t>predicted parameters </a:t>
            </a:r>
            <a:r>
              <a:rPr lang="en-US" altLang="ko-KR" sz="2800" dirty="0">
                <a:solidFill>
                  <a:prstClr val="black"/>
                </a:solidFill>
              </a:rPr>
              <a:t>and approximate shape and lighting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800" dirty="0">
                <a:solidFill>
                  <a:prstClr val="black"/>
                </a:solidFill>
              </a:rPr>
              <a:t>Good quality of importance features of translucent appearance (</a:t>
            </a:r>
            <a:r>
              <a:rPr lang="en-US" altLang="ko-KR" sz="2800" b="1" dirty="0">
                <a:solidFill>
                  <a:prstClr val="black"/>
                </a:solidFill>
              </a:rPr>
              <a:t>edge</a:t>
            </a:r>
            <a:r>
              <a:rPr lang="en-US" altLang="ko-KR" sz="2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A2AD6-473D-4B9B-A3A6-4082029F8231}"/>
              </a:ext>
            </a:extLst>
          </p:cNvPr>
          <p:cNvSpPr txBox="1"/>
          <p:nvPr/>
        </p:nvSpPr>
        <p:spPr>
          <a:xfrm>
            <a:off x="727967" y="3616763"/>
            <a:ext cx="18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Silicon cube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C47CF-DD04-44F3-A7A1-27CF198FD891}"/>
              </a:ext>
            </a:extLst>
          </p:cNvPr>
          <p:cNvSpPr txBox="1"/>
          <p:nvPr/>
        </p:nvSpPr>
        <p:spPr>
          <a:xfrm>
            <a:off x="843378" y="5107505"/>
            <a:ext cx="18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Soap bar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1960DC7-B058-41CB-905F-BF787A4ADD5F}"/>
              </a:ext>
            </a:extLst>
          </p:cNvPr>
          <p:cNvSpPr/>
          <p:nvPr/>
        </p:nvSpPr>
        <p:spPr>
          <a:xfrm>
            <a:off x="4127041" y="2601099"/>
            <a:ext cx="1968960" cy="4120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813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Overview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Goal</a:t>
            </a:r>
          </a:p>
          <a:p>
            <a:pPr marL="800100" marR="0" lvl="1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Given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images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of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translucent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object, use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learning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to infer the optical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parameters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of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unseen scene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(with unknown shape and lighting) in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physics-aware and efficient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way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Inverse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Transport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Network(ITN)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	with physically-accurate differentiable Monte Carlo renderer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517C422-7E4F-4D59-80E9-BB9C62B64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" b="10072"/>
          <a:stretch/>
        </p:blipFill>
        <p:spPr>
          <a:xfrm>
            <a:off x="1782467" y="3916002"/>
            <a:ext cx="8165763" cy="24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Overview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Goal</a:t>
            </a:r>
          </a:p>
          <a:p>
            <a:pPr marL="800100" marR="0" lvl="1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Given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images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of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translucent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object, use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learning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to infer the optical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parameters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of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unseen scene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(with unknown shape and lighting) in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physics-aware and efficient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way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Inverse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Transport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Network(ITN)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	with physically-accurate differentiable Monte Carlo renderer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517C422-7E4F-4D59-80E9-BB9C62B64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" b="10072"/>
          <a:stretch/>
        </p:blipFill>
        <p:spPr>
          <a:xfrm>
            <a:off x="1782467" y="3916002"/>
            <a:ext cx="8165763" cy="244034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68F77A9-DCE2-45DF-981C-202956459677}"/>
              </a:ext>
            </a:extLst>
          </p:cNvPr>
          <p:cNvSpPr/>
          <p:nvPr/>
        </p:nvSpPr>
        <p:spPr>
          <a:xfrm>
            <a:off x="-2932" y="3116181"/>
            <a:ext cx="12192000" cy="32401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/>
              <a:t>ITN, parameterization, weight map</a:t>
            </a:r>
          </a:p>
          <a:p>
            <a:pPr algn="ctr"/>
            <a:r>
              <a:rPr lang="en-US" altLang="ko-KR" sz="2800" dirty="0"/>
              <a:t>=&gt; produce scattering </a:t>
            </a:r>
            <a:r>
              <a:rPr lang="en-US" altLang="ko-KR" sz="2800" b="1" dirty="0"/>
              <a:t>parameter</a:t>
            </a:r>
            <a:r>
              <a:rPr lang="en-US" altLang="ko-KR" sz="2800" dirty="0"/>
              <a:t> of </a:t>
            </a:r>
            <a:r>
              <a:rPr lang="en-US" altLang="ko-KR" sz="2800" b="1" dirty="0"/>
              <a:t>unseen scene </a:t>
            </a:r>
            <a:r>
              <a:rPr lang="en-US" altLang="ko-KR" sz="2800" dirty="0"/>
              <a:t>of</a:t>
            </a:r>
            <a:r>
              <a:rPr lang="en-US" altLang="ko-KR" sz="2800" b="1" dirty="0"/>
              <a:t> translucent object </a:t>
            </a:r>
          </a:p>
          <a:p>
            <a:pPr algn="ctr"/>
            <a:r>
              <a:rPr lang="en-US" altLang="ko-KR" sz="2800" dirty="0"/>
              <a:t>in </a:t>
            </a:r>
            <a:r>
              <a:rPr lang="en-US" altLang="ko-KR" sz="2800" b="1" dirty="0"/>
              <a:t>physically accurate and efficient </a:t>
            </a:r>
            <a:r>
              <a:rPr lang="en-US" altLang="ko-KR" sz="2800" dirty="0"/>
              <a:t>way</a:t>
            </a:r>
          </a:p>
        </p:txBody>
      </p:sp>
    </p:spTree>
    <p:extLst>
      <p:ext uri="{BB962C8B-B14F-4D97-AF65-F5344CB8AC3E}">
        <p14:creationId xmlns:p14="http://schemas.microsoft.com/office/powerpoint/2010/main" val="2971818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024B80">
                    <a:lumMod val="50000"/>
                  </a:srgb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Takeaways: First step!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</a:rPr>
              <a:t>Contributions: First step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To use </a:t>
            </a:r>
            <a:r>
              <a:rPr lang="en-US" altLang="ko-KR" sz="2800" b="1" dirty="0">
                <a:solidFill>
                  <a:prstClr val="black"/>
                </a:solidFill>
              </a:rPr>
              <a:t>deep learning </a:t>
            </a:r>
            <a:r>
              <a:rPr lang="en-US" altLang="ko-KR" sz="2800" dirty="0">
                <a:solidFill>
                  <a:prstClr val="black"/>
                </a:solidFill>
              </a:rPr>
              <a:t>for inverse scattering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To use </a:t>
            </a:r>
            <a:r>
              <a:rPr lang="en-US" altLang="ko-KR" sz="2800" b="1" dirty="0">
                <a:solidFill>
                  <a:prstClr val="black"/>
                </a:solidFill>
              </a:rPr>
              <a:t>physically accurate Monte Carlo differentiable renderer </a:t>
            </a:r>
            <a:r>
              <a:rPr lang="en-US" altLang="ko-KR" sz="2800" dirty="0">
                <a:solidFill>
                  <a:prstClr val="black"/>
                </a:solidFill>
              </a:rPr>
              <a:t>instead of an approximate 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</a:rPr>
              <a:t>Future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Investigation of </a:t>
            </a:r>
            <a:r>
              <a:rPr lang="en-US" altLang="ko-KR" sz="2800" b="1" dirty="0">
                <a:solidFill>
                  <a:prstClr val="black"/>
                </a:solidFill>
              </a:rPr>
              <a:t>more general learning architectures </a:t>
            </a:r>
            <a:r>
              <a:rPr lang="en-US" altLang="ko-KR" sz="2800" dirty="0">
                <a:solidFill>
                  <a:prstClr val="black"/>
                </a:solidFill>
              </a:rPr>
              <a:t>that intelligently combine neural networks with physics-based light transport simulation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409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AE40350E-09AB-43F9-A15D-3067D7C6C05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426720" y="3465512"/>
            <a:chExt cx="5669280" cy="300132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B253996-9806-40AB-89EA-69B28BD22D4E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64ECFB-1EF9-4779-8242-1790A92FF205}"/>
                </a:ext>
              </a:extLst>
            </p:cNvPr>
            <p:cNvSpPr txBox="1"/>
            <p:nvPr/>
          </p:nvSpPr>
          <p:spPr>
            <a:xfrm>
              <a:off x="2142968" y="4464925"/>
              <a:ext cx="2236785" cy="444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+mn-cs"/>
                </a:rPr>
                <a:t>Thank you :)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endParaRPr>
            </a:p>
          </p:txBody>
        </p:sp>
      </p:grp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5E83481-EE58-4322-AE33-A2A0440D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3FDAC-4D32-4BE8-A369-C3D6E161A9DE}"/>
              </a:ext>
            </a:extLst>
          </p:cNvPr>
          <p:cNvSpPr txBox="1"/>
          <p:nvPr/>
        </p:nvSpPr>
        <p:spPr>
          <a:xfrm>
            <a:off x="2521258" y="3558689"/>
            <a:ext cx="8055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</a:rPr>
              <a:t>References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</a:rPr>
              <a:t>Authors’ paper and video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solidFill>
                  <a:prstClr val="white"/>
                </a:solidFill>
              </a:rPr>
              <a:t>In each slide</a:t>
            </a:r>
          </a:p>
        </p:txBody>
      </p:sp>
    </p:spTree>
    <p:extLst>
      <p:ext uri="{BB962C8B-B14F-4D97-AF65-F5344CB8AC3E}">
        <p14:creationId xmlns:p14="http://schemas.microsoft.com/office/powerpoint/2010/main" val="4255600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Quiz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176493"/>
            <a:ext cx="116320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Choose one correct option for “Inverse Transport Network”</a:t>
            </a:r>
          </a:p>
          <a:p>
            <a:pPr marL="971550" lvl="1" indent="-514350">
              <a:buAutoNum type="alphaLcPeriod"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ITN isn’t related to deep learning</a:t>
            </a:r>
          </a:p>
          <a:p>
            <a:pPr marL="971550" lvl="1" indent="-514350">
              <a:buAutoNum type="alphaLcPeriod"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ITN always has bigger loss than RN in this experiment</a:t>
            </a:r>
          </a:p>
          <a:p>
            <a:pPr marL="971550" lvl="1" indent="-514350">
              <a:buAutoNum type="alphaLcPeriod"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ITN uses renderer during training</a:t>
            </a:r>
          </a:p>
          <a:p>
            <a:pPr marL="971550" lvl="1" indent="-514350">
              <a:buAutoNum type="alphaLcPeriod"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ITN doesn’t need information about shape and lighting during training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endParaRPr lang="en-US" altLang="ko-KR" sz="28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Select an appropriate explanation for “similarity relations”</a:t>
            </a:r>
          </a:p>
          <a:p>
            <a:pPr marL="971550" lvl="1" indent="-514350">
              <a:buAutoNum type="alphaLcPeriod"/>
            </a:pPr>
            <a:r>
              <a:rPr lang="en-US" altLang="ko-KR" sz="2800" dirty="0">
                <a:solidFill>
                  <a:prstClr val="black"/>
                </a:solidFill>
              </a:rPr>
              <a:t>Parameters are same, and images are similar</a:t>
            </a:r>
          </a:p>
          <a:p>
            <a:pPr marL="971550" lvl="1" indent="-514350">
              <a:buAutoNum type="alphaLcPeriod"/>
            </a:pPr>
            <a:r>
              <a:rPr lang="en-US" altLang="ko-KR" sz="2800" dirty="0">
                <a:solidFill>
                  <a:prstClr val="black"/>
                </a:solidFill>
              </a:rPr>
              <a:t>Parameters are different, and images are similar</a:t>
            </a:r>
          </a:p>
          <a:p>
            <a:pPr marL="971550" lvl="1" indent="-514350">
              <a:buAutoNum type="alphaLcPeriod"/>
            </a:pPr>
            <a:r>
              <a:rPr lang="en-US" altLang="ko-KR" sz="2800" dirty="0">
                <a:solidFill>
                  <a:prstClr val="black"/>
                </a:solidFill>
              </a:rPr>
              <a:t>Parameters are same, and images are different</a:t>
            </a:r>
          </a:p>
          <a:p>
            <a:pPr marL="971550" lvl="1" indent="-514350">
              <a:buAutoNum type="alphaLcPeriod"/>
            </a:pPr>
            <a:r>
              <a:rPr lang="en-US" altLang="ko-KR" sz="2800" dirty="0">
                <a:solidFill>
                  <a:prstClr val="black"/>
                </a:solidFill>
              </a:rPr>
              <a:t>Parameters are different, and images are different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BDDFB-0A3B-4165-93B5-329EA3AC4CB9}"/>
              </a:ext>
            </a:extLst>
          </p:cNvPr>
          <p:cNvSpPr txBox="1"/>
          <p:nvPr/>
        </p:nvSpPr>
        <p:spPr>
          <a:xfrm>
            <a:off x="7407114" y="174504"/>
            <a:ext cx="44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Student ID:</a:t>
            </a:r>
          </a:p>
          <a:p>
            <a:r>
              <a:rPr lang="en-US" altLang="ko-KR" dirty="0"/>
              <a:t>Name: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8194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What is Subsurface Scattering?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</a:rPr>
              <a:t>Light</a:t>
            </a:r>
            <a:r>
              <a:rPr lang="en-US" altLang="ko-KR" sz="2800" dirty="0">
                <a:solidFill>
                  <a:prstClr val="black"/>
                </a:solidFill>
              </a:rPr>
              <a:t> penetrates and interacts within a </a:t>
            </a:r>
            <a:r>
              <a:rPr lang="en-US" altLang="ko-KR" sz="2800" b="1" dirty="0">
                <a:solidFill>
                  <a:prstClr val="black"/>
                </a:solidFill>
              </a:rPr>
              <a:t>translucent material</a:t>
            </a:r>
            <a:r>
              <a:rPr lang="en-US" altLang="ko-KR" sz="2800" dirty="0">
                <a:solidFill>
                  <a:prstClr val="black"/>
                </a:solidFill>
              </a:rPr>
              <a:t>, creating a </a:t>
            </a:r>
            <a:r>
              <a:rPr lang="en-US" altLang="ko-KR" sz="2800" b="1" dirty="0">
                <a:solidFill>
                  <a:prstClr val="black"/>
                </a:solidFill>
              </a:rPr>
              <a:t>softened</a:t>
            </a:r>
            <a:r>
              <a:rPr lang="en-US" altLang="ko-KR" sz="2800" dirty="0">
                <a:solidFill>
                  <a:prstClr val="black"/>
                </a:solidFill>
              </a:rPr>
              <a:t> illumination effect visible on the material's surface.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Translucent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 material e.g. skin, cloud, soap</a:t>
            </a:r>
          </a:p>
        </p:txBody>
      </p:sp>
      <p:pic>
        <p:nvPicPr>
          <p:cNvPr id="8" name="Picture 2" descr="undefined">
            <a:extLst>
              <a:ext uri="{FF2B5EF4-FFF2-40B4-BE49-F238E27FC236}">
                <a16:creationId xmlns:a16="http://schemas.microsoft.com/office/drawing/2014/main" id="{494C2EC8-0C3B-4794-BE63-5B7C2214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29" y="2656683"/>
            <a:ext cx="3471132" cy="281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ndefined">
            <a:extLst>
              <a:ext uri="{FF2B5EF4-FFF2-40B4-BE49-F238E27FC236}">
                <a16:creationId xmlns:a16="http://schemas.microsoft.com/office/drawing/2014/main" id="{57A0BC60-7256-4FBE-A2BD-EDBD08475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38267" r="2253" b="-1"/>
          <a:stretch/>
        </p:blipFill>
        <p:spPr bwMode="auto">
          <a:xfrm>
            <a:off x="6387575" y="2656683"/>
            <a:ext cx="3949245" cy="35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95EB10-7147-4130-ADF6-C3D9FB280271}"/>
              </a:ext>
            </a:extLst>
          </p:cNvPr>
          <p:cNvSpPr txBox="1"/>
          <p:nvPr/>
        </p:nvSpPr>
        <p:spPr>
          <a:xfrm>
            <a:off x="6363155" y="5368233"/>
            <a:ext cx="645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Arial"/>
                <a:ea typeface="나눔스퀘어"/>
              </a:rPr>
              <a:t>Opaque  translucent  transparent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351A2-5C1F-48BD-B8DE-955FDAA4C61A}"/>
              </a:ext>
            </a:extLst>
          </p:cNvPr>
          <p:cNvSpPr txBox="1"/>
          <p:nvPr/>
        </p:nvSpPr>
        <p:spPr>
          <a:xfrm>
            <a:off x="1721109" y="5420975"/>
            <a:ext cx="254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Arial"/>
                <a:ea typeface="나눔스퀘어"/>
              </a:rPr>
              <a:t>Translucent skin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82B6A-DF19-41F3-A268-144E3E864660}"/>
              </a:ext>
            </a:extLst>
          </p:cNvPr>
          <p:cNvSpPr txBox="1"/>
          <p:nvPr/>
        </p:nvSpPr>
        <p:spPr>
          <a:xfrm>
            <a:off x="985065" y="5851074"/>
            <a:ext cx="4343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https://upload.wikimedia.org/wikipedia/commons/thumb/5/50/Skin_Subsurface_Scattering.jpg/1024px-Skin_Subsurface_Scattering.jpg</a:t>
            </a:r>
          </a:p>
          <a:p>
            <a:endParaRPr lang="ko-KR" alt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B67AF1-DEF3-4E15-9F97-B84F52686DAE}"/>
              </a:ext>
            </a:extLst>
          </p:cNvPr>
          <p:cNvSpPr txBox="1"/>
          <p:nvPr/>
        </p:nvSpPr>
        <p:spPr>
          <a:xfrm>
            <a:off x="6363155" y="5811554"/>
            <a:ext cx="48437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https://upload.wikimedia.org/wikipedia/commons/thumb/1/1b/Opacity_Translucency_Transparency.svg/800px-Opacity_Translucency_Transparency.svg.png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09404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What is Subsurface Scattering?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B30649-FB87-4036-B92E-CC3C609A8902}"/>
              </a:ext>
            </a:extLst>
          </p:cNvPr>
          <p:cNvSpPr txBox="1"/>
          <p:nvPr/>
        </p:nvSpPr>
        <p:spPr>
          <a:xfrm>
            <a:off x="363806" y="1295024"/>
            <a:ext cx="11632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Light undergoes </a:t>
            </a:r>
            <a:r>
              <a:rPr lang="en-US" altLang="ko-KR" sz="2800" b="1" dirty="0">
                <a:solidFill>
                  <a:prstClr val="black"/>
                </a:solidFill>
              </a:rPr>
              <a:t>multiple scattering </a:t>
            </a:r>
            <a:r>
              <a:rPr lang="en-US" altLang="ko-KR" sz="2800" dirty="0">
                <a:solidFill>
                  <a:prstClr val="black"/>
                </a:solidFill>
              </a:rPr>
              <a:t>events </a:t>
            </a:r>
            <a:r>
              <a:rPr lang="en-US" altLang="ko-KR" sz="2800" b="1" dirty="0">
                <a:solidFill>
                  <a:prstClr val="black"/>
                </a:solidFill>
              </a:rPr>
              <a:t>inside</a:t>
            </a:r>
            <a:r>
              <a:rPr lang="en-US" altLang="ko-KR" sz="2800" dirty="0">
                <a:solidFill>
                  <a:prstClr val="black"/>
                </a:solidFill>
              </a:rPr>
              <a:t> the object         and </a:t>
            </a:r>
            <a:r>
              <a:rPr lang="en-US" altLang="ko-KR" sz="2800" b="1" dirty="0">
                <a:solidFill>
                  <a:prstClr val="black"/>
                </a:solidFill>
              </a:rPr>
              <a:t>emerges from a different location</a:t>
            </a:r>
            <a:r>
              <a:rPr lang="en-US" altLang="ko-KR" sz="2800" dirty="0">
                <a:solidFill>
                  <a:prstClr val="black"/>
                </a:solidFill>
              </a:rPr>
              <a:t>.</a:t>
            </a:r>
            <a:endParaRPr kumimoji="0" lang="en-US" altLang="ko-KR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15" name="Picture 2" descr="https://help.autodesk.com/cloudhelp/ENU/AR-Core/images/ac-standard-subsurface-image2014-3-7-8-37-44-7.png">
            <a:extLst>
              <a:ext uri="{FF2B5EF4-FFF2-40B4-BE49-F238E27FC236}">
                <a16:creationId xmlns:a16="http://schemas.microsoft.com/office/drawing/2014/main" id="{FCF9825C-AD37-4007-A81E-69CAD66C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81" y="2249131"/>
            <a:ext cx="5254438" cy="39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8CD752-D48B-4948-9D1C-E3B9E22EF523}"/>
              </a:ext>
            </a:extLst>
          </p:cNvPr>
          <p:cNvSpPr txBox="1"/>
          <p:nvPr/>
        </p:nvSpPr>
        <p:spPr>
          <a:xfrm>
            <a:off x="3960920" y="5933439"/>
            <a:ext cx="4270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https://help.autodesk.com/view/ARNOL/ENU/?guid=arnold_user_guide_ac_standard_surface_ac_standard_subsurface_html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14845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A22A71-41D0-496C-964C-0175C6758C97}"/>
              </a:ext>
            </a:extLst>
          </p:cNvPr>
          <p:cNvSpPr txBox="1"/>
          <p:nvPr/>
        </p:nvSpPr>
        <p:spPr>
          <a:xfrm>
            <a:off x="1484257" y="1920300"/>
            <a:ext cx="9223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Towards Learning-based </a:t>
            </a:r>
            <a:b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</a:br>
            <a:r>
              <a:rPr kumimoji="0" lang="en-US" altLang="ko-KR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Inverse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 </a:t>
            </a:r>
            <a:r>
              <a:rPr kumimoji="0" lang="en-US" altLang="ko-KR" sz="4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Subsurface </a:t>
            </a:r>
            <a:r>
              <a:rPr kumimoji="0" lang="en-US" altLang="ko-KR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Scattering</a:t>
            </a:r>
            <a:endParaRPr kumimoji="0" lang="ko-KR" altLang="en-US" sz="4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70B878F-DB9C-42AC-AAF6-852B28DD54D3}"/>
              </a:ext>
            </a:extLst>
          </p:cNvPr>
          <p:cNvSpPr/>
          <p:nvPr/>
        </p:nvSpPr>
        <p:spPr>
          <a:xfrm>
            <a:off x="386080" y="355600"/>
            <a:ext cx="1280160" cy="12801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039A0C-8C18-4A6B-B0A1-E05B542D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76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What is Inverse Scattering?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6" y="1295024"/>
            <a:ext cx="116320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b="1" dirty="0"/>
              <a:t>Parameters</a:t>
            </a:r>
            <a:r>
              <a:rPr lang="en-US" altLang="ko-KR" sz="2800" dirty="0"/>
              <a:t> of material </a:t>
            </a:r>
            <a:r>
              <a:rPr lang="el-GR" altLang="ko-KR" sz="2800" b="1" dirty="0"/>
              <a:t>π</a:t>
            </a:r>
            <a:r>
              <a:rPr lang="en-US" altLang="ko-KR" sz="2800" dirty="0"/>
              <a:t> = (</a:t>
            </a:r>
            <a:r>
              <a:rPr lang="el-GR" altLang="ko-KR" sz="2800" dirty="0"/>
              <a:t>σ</a:t>
            </a:r>
            <a:r>
              <a:rPr lang="en-US" altLang="ko-KR" sz="2800" baseline="-25000" dirty="0"/>
              <a:t>t</a:t>
            </a:r>
            <a:r>
              <a:rPr lang="en-US" altLang="ko-KR" sz="2800" dirty="0"/>
              <a:t>,</a:t>
            </a:r>
            <a:r>
              <a:rPr lang="en-US" altLang="ko-KR" sz="2800" baseline="-25000" dirty="0"/>
              <a:t> </a:t>
            </a:r>
            <a:r>
              <a:rPr lang="el-GR" altLang="ko-KR" sz="2800" dirty="0"/>
              <a:t>α</a:t>
            </a:r>
            <a:r>
              <a:rPr lang="en-US" altLang="ko-KR" sz="2800" dirty="0"/>
              <a:t>, g)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ko-KR" sz="2800" dirty="0">
              <a:solidFill>
                <a:prstClr val="black"/>
              </a:solidFill>
              <a:latin typeface="Arial"/>
              <a:ea typeface="나눔스퀘어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This paper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assumes</a:t>
            </a:r>
            <a:r>
              <a:rPr lang="en-US" altLang="ko-KR" sz="2800" dirty="0">
                <a:solidFill>
                  <a:prstClr val="black"/>
                </a:solidFill>
                <a:latin typeface="Arial"/>
                <a:ea typeface="나눔스퀘어"/>
              </a:rPr>
              <a:t> that parameters are </a:t>
            </a:r>
            <a:r>
              <a:rPr lang="en-US" altLang="ko-KR" sz="2800" b="1" dirty="0">
                <a:solidFill>
                  <a:prstClr val="black"/>
                </a:solidFill>
                <a:latin typeface="Arial"/>
                <a:ea typeface="나눔스퀘어"/>
              </a:rPr>
              <a:t>constant inside the object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t>Parameter example)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strike="sngStrike" dirty="0">
                <a:solidFill>
                  <a:prstClr val="black"/>
                </a:solidFill>
              </a:rPr>
              <a:t>Extinction coefficient </a:t>
            </a:r>
            <a:r>
              <a:rPr lang="el-GR" altLang="ko-KR" sz="2800" strike="sngStrike" dirty="0"/>
              <a:t>σ</a:t>
            </a:r>
            <a:r>
              <a:rPr lang="en-US" altLang="ko-KR" sz="2800" strike="sngStrike" baseline="-25000" dirty="0"/>
              <a:t>t</a:t>
            </a:r>
            <a:endParaRPr lang="en-US" altLang="ko-KR" sz="2800" strike="sngStrike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strike="sngStrike" dirty="0">
                <a:solidFill>
                  <a:prstClr val="black"/>
                </a:solidFill>
              </a:rPr>
              <a:t>Volumetric albedo </a:t>
            </a:r>
            <a:r>
              <a:rPr lang="el-GR" altLang="ko-KR" sz="2800" strike="sngStrike" dirty="0">
                <a:solidFill>
                  <a:prstClr val="black"/>
                </a:solidFill>
              </a:rPr>
              <a:t>α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strike="sngStrike" dirty="0">
                <a:solidFill>
                  <a:prstClr val="black"/>
                </a:solidFill>
              </a:rPr>
              <a:t>Phase function p(</a:t>
            </a:r>
            <a:r>
              <a:rPr lang="el-GR" altLang="ko-KR" sz="2800" strike="sngStrike" dirty="0">
                <a:solidFill>
                  <a:prstClr val="black"/>
                </a:solidFill>
              </a:rPr>
              <a:t>θ), </a:t>
            </a:r>
            <a:r>
              <a:rPr lang="en-US" altLang="ko-KR" sz="2800" strike="sngStrike" dirty="0">
                <a:solidFill>
                  <a:prstClr val="black"/>
                </a:solidFill>
              </a:rPr>
              <a:t>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strike="sngStrike" dirty="0">
                <a:solidFill>
                  <a:prstClr val="black"/>
                </a:solidFill>
              </a:rPr>
              <a:t>Scattering coefficient </a:t>
            </a:r>
            <a:r>
              <a:rPr lang="el-GR" altLang="ko-KR" sz="2800" strike="sngStrike" dirty="0"/>
              <a:t>σ</a:t>
            </a:r>
            <a:r>
              <a:rPr lang="en-US" altLang="ko-KR" sz="2800" strike="sngStrike" baseline="-25000" dirty="0"/>
              <a:t>s</a:t>
            </a:r>
            <a:r>
              <a:rPr lang="en-US" altLang="ko-KR" sz="2800" strike="sngStrike" dirty="0">
                <a:solidFill>
                  <a:prstClr val="black"/>
                </a:solidFill>
              </a:rPr>
              <a:t> = </a:t>
            </a:r>
            <a:r>
              <a:rPr lang="el-GR" altLang="ko-KR" sz="2800" strike="sngStrike" dirty="0">
                <a:solidFill>
                  <a:prstClr val="black"/>
                </a:solidFill>
              </a:rPr>
              <a:t>α · </a:t>
            </a:r>
            <a:r>
              <a:rPr lang="el-GR" altLang="ko-KR" sz="2800" strike="sngStrike" dirty="0"/>
              <a:t>σ</a:t>
            </a:r>
            <a:r>
              <a:rPr lang="en-US" altLang="ko-KR" sz="2800" strike="sngStrike" baseline="-25000" dirty="0"/>
              <a:t>t</a:t>
            </a:r>
            <a:r>
              <a:rPr lang="en-US" altLang="ko-KR" sz="2800" strike="sngStrike" dirty="0">
                <a:solidFill>
                  <a:prstClr val="black"/>
                </a:solidFill>
              </a:rPr>
              <a:t> …</a:t>
            </a:r>
          </a:p>
          <a:p>
            <a:pPr lvl="1"/>
            <a:endParaRPr lang="en-US" altLang="ko-K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22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What is Inverse Scattering?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DEE26-6CA7-411D-BEB7-7A360DB3DDDA}"/>
              </a:ext>
            </a:extLst>
          </p:cNvPr>
          <p:cNvSpPr txBox="1"/>
          <p:nvPr/>
        </p:nvSpPr>
        <p:spPr>
          <a:xfrm>
            <a:off x="363807" y="1295024"/>
            <a:ext cx="5732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Forward scattering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prstClr val="black"/>
                </a:solidFill>
              </a:rPr>
              <a:t>Parameters </a:t>
            </a:r>
            <a:r>
              <a:rPr lang="el-GR" altLang="ko-KR" sz="2800" dirty="0"/>
              <a:t>π</a:t>
            </a:r>
            <a:r>
              <a:rPr lang="en-US" altLang="ko-KR" sz="2800" dirty="0"/>
              <a:t> -&gt; Image</a:t>
            </a:r>
            <a:endParaRPr lang="en-US" altLang="ko-KR" sz="2800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496E0-8211-4D6C-94AC-65FE8E75BBDD}"/>
              </a:ext>
            </a:extLst>
          </p:cNvPr>
          <p:cNvSpPr txBox="1"/>
          <p:nvPr/>
        </p:nvSpPr>
        <p:spPr>
          <a:xfrm>
            <a:off x="6375135" y="1295024"/>
            <a:ext cx="5732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</a:rPr>
              <a:t>Inverse scattering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solidFill>
                  <a:prstClr val="black"/>
                </a:solidFill>
              </a:rPr>
              <a:t>Image</a:t>
            </a:r>
            <a:r>
              <a:rPr lang="en-US" altLang="ko-KR" sz="2800" dirty="0">
                <a:solidFill>
                  <a:prstClr val="black"/>
                </a:solidFill>
              </a:rPr>
              <a:t> -&gt; </a:t>
            </a:r>
            <a:r>
              <a:rPr lang="en-US" altLang="ko-KR" sz="2800" b="1" dirty="0">
                <a:solidFill>
                  <a:prstClr val="black"/>
                </a:solidFill>
              </a:rPr>
              <a:t>parameters </a:t>
            </a:r>
            <a:r>
              <a:rPr lang="el-GR" altLang="ko-KR" sz="2800" b="1" dirty="0"/>
              <a:t>π</a:t>
            </a:r>
            <a:endParaRPr lang="en-US" altLang="ko-KR" sz="2800" b="1" dirty="0">
              <a:solidFill>
                <a:prstClr val="black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BE372D-D228-4394-B7A5-C67AEC84D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6"/>
          <a:stretch/>
        </p:blipFill>
        <p:spPr>
          <a:xfrm>
            <a:off x="6375135" y="2642412"/>
            <a:ext cx="5620699" cy="3323203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0E9BA65A-F5E5-4B33-8DA9-E930F08F5E9B}"/>
              </a:ext>
            </a:extLst>
          </p:cNvPr>
          <p:cNvGrpSpPr/>
          <p:nvPr/>
        </p:nvGrpSpPr>
        <p:grpSpPr>
          <a:xfrm>
            <a:off x="224239" y="2565816"/>
            <a:ext cx="5732194" cy="3399800"/>
            <a:chOff x="224239" y="2565816"/>
            <a:chExt cx="5732194" cy="3399800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8685784D-4F9E-4B5A-8BE0-5E231CAED9CD}"/>
                </a:ext>
              </a:extLst>
            </p:cNvPr>
            <p:cNvGrpSpPr/>
            <p:nvPr/>
          </p:nvGrpSpPr>
          <p:grpSpPr>
            <a:xfrm>
              <a:off x="224239" y="2565816"/>
              <a:ext cx="5732194" cy="3399800"/>
              <a:chOff x="224239" y="2565816"/>
              <a:chExt cx="5732194" cy="3399800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425DAD3F-7CFC-4905-B68F-5761B2095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5092" b="48674"/>
              <a:stretch/>
            </p:blipFill>
            <p:spPr>
              <a:xfrm>
                <a:off x="224239" y="2568794"/>
                <a:ext cx="5732194" cy="3396822"/>
              </a:xfrm>
              <a:prstGeom prst="rect">
                <a:avLst/>
              </a:prstGeom>
            </p:spPr>
          </p:pic>
          <p:pic>
            <p:nvPicPr>
              <p:cNvPr id="2" name="그림 1">
                <a:extLst>
                  <a:ext uri="{FF2B5EF4-FFF2-40B4-BE49-F238E27FC236}">
                    <a16:creationId xmlns:a16="http://schemas.microsoft.com/office/drawing/2014/main" id="{C8E67D2B-F619-4FEC-904A-FC4732095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5556" y="2565816"/>
                <a:ext cx="1507780" cy="1496357"/>
              </a:xfrm>
              <a:prstGeom prst="rect">
                <a:avLst/>
              </a:prstGeom>
            </p:spPr>
          </p:pic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7509C974-EE30-48DF-B7CF-47D08D32D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4245" y="2600350"/>
                <a:ext cx="1347741" cy="1337531"/>
              </a:xfrm>
              <a:prstGeom prst="rect">
                <a:avLst/>
              </a:prstGeom>
            </p:spPr>
          </p:pic>
        </p:grp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72BA7252-98AB-4F40-BE7A-E22BCEB7F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4159" y="5562976"/>
              <a:ext cx="2032274" cy="266951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8404FB3F-C023-4A13-BB7B-7B05C93B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4245" y="5512009"/>
              <a:ext cx="581025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760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E4E03B-DC2B-4AB1-AA88-841F77488FB8}"/>
              </a:ext>
            </a:extLst>
          </p:cNvPr>
          <p:cNvSpPr txBox="1"/>
          <p:nvPr/>
        </p:nvSpPr>
        <p:spPr>
          <a:xfrm flipH="1">
            <a:off x="363806" y="174504"/>
            <a:ext cx="116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24B80">
                    <a:lumMod val="50000"/>
                  </a:srgbClr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What is Inverse Scattering for?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4B80">
                  <a:lumMod val="50000"/>
                </a:srgb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1B918C-0267-4363-BA52-BE270C87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A479-1FB4-4076-82AD-4520E3445CF4}" type="slidenum"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나눔스퀘어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나눔스퀘어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28A5616-2579-4A85-AF06-F8E1D98D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6" y="1636938"/>
            <a:ext cx="11790988" cy="42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36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테마">
  <a:themeElements>
    <a:clrScheme name="클래식블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B80"/>
      </a:accent1>
      <a:accent2>
        <a:srgbClr val="1282B0"/>
      </a:accent2>
      <a:accent3>
        <a:srgbClr val="C5C2B3"/>
      </a:accent3>
      <a:accent4>
        <a:srgbClr val="BEAD75"/>
      </a:accent4>
      <a:accent5>
        <a:srgbClr val="3371AE"/>
      </a:accent5>
      <a:accent6>
        <a:srgbClr val="5F8BC8"/>
      </a:accent6>
      <a:hlink>
        <a:srgbClr val="323F4F"/>
      </a:hlink>
      <a:folHlink>
        <a:srgbClr val="323F4F"/>
      </a:folHlink>
    </a:clrScheme>
    <a:fontScheme name="나눔스퀘어">
      <a:majorFont>
        <a:latin typeface="Arial"/>
        <a:ea typeface="나눔스퀘어"/>
        <a:cs typeface=""/>
      </a:majorFont>
      <a:minorFont>
        <a:latin typeface="Arial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1189</Words>
  <Application>Microsoft Office PowerPoint</Application>
  <PresentationFormat>와이드스크린</PresentationFormat>
  <Paragraphs>259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2" baseType="lpstr">
      <vt:lpstr>나눔스퀘어</vt:lpstr>
      <vt:lpstr>나눔스퀘어 ExtraBold</vt:lpstr>
      <vt:lpstr>Arial</vt:lpstr>
      <vt:lpstr>Cambria Math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김자누</dc:creator>
  <cp:lastModifiedBy>김자누</cp:lastModifiedBy>
  <cp:revision>71</cp:revision>
  <dcterms:created xsi:type="dcterms:W3CDTF">2023-10-31T13:07:51Z</dcterms:created>
  <dcterms:modified xsi:type="dcterms:W3CDTF">2023-10-31T19:11:00Z</dcterms:modified>
</cp:coreProperties>
</file>